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embeddedFontLst>
    <p:embeddedFont>
      <p:font typeface="Economica"/>
      <p:regular r:id="rId13"/>
      <p:bold r:id="rId14"/>
      <p:italic r:id="rId15"/>
      <p:boldItalic r:id="rId16"/>
    </p:embeddedFont>
    <p:embeddedFont>
      <p:font typeface="Open Sans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Economica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Economica-italic.fntdata"/><Relationship Id="rId14" Type="http://schemas.openxmlformats.org/officeDocument/2006/relationships/font" Target="fonts/Economica-bold.fntdata"/><Relationship Id="rId17" Type="http://schemas.openxmlformats.org/officeDocument/2006/relationships/font" Target="fonts/OpenSans-regular.fntdata"/><Relationship Id="rId16" Type="http://schemas.openxmlformats.org/officeDocument/2006/relationships/font" Target="fonts/Economica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italic.fntdata"/><Relationship Id="rId6" Type="http://schemas.openxmlformats.org/officeDocument/2006/relationships/slide" Target="slides/slide1.xml"/><Relationship Id="rId18" Type="http://schemas.openxmlformats.org/officeDocument/2006/relationships/font" Target="fonts/OpenSa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845e52194_0_15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845e52194_0_1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1008933"/>
            <a:ext cx="1081625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4355671"/>
            <a:ext cx="1081625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925674"/>
            <a:ext cx="3054600" cy="204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4155440"/>
            <a:ext cx="3054600" cy="9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613633"/>
            <a:ext cx="1081625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4744471"/>
            <a:ext cx="1081625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2408600"/>
            <a:ext cx="7596600" cy="204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6727600"/>
            <a:ext cx="9144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633633"/>
            <a:ext cx="39999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633633"/>
            <a:ext cx="3999900" cy="4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865867"/>
            <a:ext cx="2808000" cy="371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6727600"/>
            <a:ext cx="9144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600200"/>
            <a:ext cx="5878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239033"/>
            <a:ext cx="4045200" cy="238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3692001"/>
            <a:ext cx="4045200" cy="20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5625233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6727600"/>
            <a:ext cx="9144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276167"/>
            <a:ext cx="8520600" cy="28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4216000"/>
            <a:ext cx="8520600" cy="14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21233"/>
            <a:ext cx="8520600" cy="110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633633"/>
            <a:ext cx="8520600" cy="44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İletişim ve Ağ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30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US" sz="2100"/>
              <a:t>İletişim: Bilgilerin insanlar veya cihazlar arasında aktarılmasıdır.</a:t>
            </a:r>
            <a:endParaRPr sz="2100"/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30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US" sz="2100"/>
              <a:t>Ağ: Bilgisayarların birbiriyle iletişim kurmasını sağlayan yapıdır.</a:t>
            </a:r>
            <a:endParaRPr sz="2800">
              <a:solidFill>
                <a:srgbClr val="99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" name="Google Shape;70;p14" title="dijital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9550" y="4322800"/>
            <a:ext cx="3781074" cy="253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Ağ (Network)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US" sz="2400"/>
              <a:t>Network, cihazların kablolu veya kablosuz şekilde birbirine bağlandığı sistemdir.</a:t>
            </a:r>
            <a:endParaRPr sz="1400"/>
          </a:p>
        </p:txBody>
      </p:sp>
      <p:pic>
        <p:nvPicPr>
          <p:cNvPr id="77" name="Google Shape;77;p15" title="ag-network-sistemleri-nedir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513750"/>
            <a:ext cx="5016374" cy="334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Ağ Çeşitleri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LAN – Küçük Alan Ağı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Kablolu olabilir: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 Ethernet kabloları yaygındır.</a:t>
            </a:r>
            <a:br>
              <a:rPr lang="en-US" sz="1600">
                <a:latin typeface="Arial"/>
                <a:ea typeface="Arial"/>
                <a:cs typeface="Arial"/>
                <a:sym typeface="Arial"/>
              </a:rPr>
            </a:b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Kablosuz da olabilir: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 WLAN (Wi-Fi) aslında bir LAN türüdür.</a:t>
            </a:r>
            <a:br>
              <a:rPr lang="en-US" sz="1600">
                <a:latin typeface="Arial"/>
                <a:ea typeface="Arial"/>
                <a:cs typeface="Arial"/>
                <a:sym typeface="Arial"/>
              </a:rPr>
            </a:br>
            <a:r>
              <a:rPr lang="en-US" sz="1600">
                <a:latin typeface="Arial"/>
                <a:ea typeface="Arial"/>
                <a:cs typeface="Arial"/>
                <a:sym typeface="Arial"/>
              </a:rPr>
              <a:t> 👉 Yani LAN = hem kablolu hem kablosuz olabilir.</a:t>
            </a:r>
            <a:endParaRPr sz="3700"/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MAN – Metropol Alan Ağı (Şehir içi)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Genelde </a:t>
            </a: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fiber kablolar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 kullanılır.</a:t>
            </a:r>
            <a:br>
              <a:rPr lang="en-US" sz="1600">
                <a:latin typeface="Arial"/>
                <a:ea typeface="Arial"/>
                <a:cs typeface="Arial"/>
                <a:sym typeface="Arial"/>
              </a:rPr>
            </a:b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Bazı yerlerde </a:t>
            </a: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kablosuz bağlantılar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 (mikrodalga linkler) de kullanılabilir.</a:t>
            </a:r>
            <a:br>
              <a:rPr lang="en-US" sz="1600">
                <a:latin typeface="Arial"/>
                <a:ea typeface="Arial"/>
                <a:cs typeface="Arial"/>
                <a:sym typeface="Arial"/>
              </a:rPr>
            </a:br>
            <a:r>
              <a:rPr lang="en-US" sz="1600">
                <a:latin typeface="Arial"/>
                <a:ea typeface="Arial"/>
                <a:cs typeface="Arial"/>
                <a:sym typeface="Arial"/>
              </a:rPr>
              <a:t> 👉 Ağırlıkla </a:t>
            </a: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kablolu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, ama </a:t>
            </a: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kablosuz bölümler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 de olabilir.</a:t>
            </a:r>
            <a:endParaRPr sz="3700"/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WAN – Geniş Alan Ağı (Ülkeler arası)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Büyük kısmı </a:t>
            </a: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deniz altı fiber kablolar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uydu bağlantıları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mikrodalga bağlantılar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 kullanır.</a:t>
            </a:r>
            <a:br>
              <a:rPr lang="en-US" sz="1600">
                <a:latin typeface="Arial"/>
                <a:ea typeface="Arial"/>
                <a:cs typeface="Arial"/>
                <a:sym typeface="Arial"/>
              </a:rPr>
            </a:br>
            <a:r>
              <a:rPr lang="en-US" sz="1600">
                <a:latin typeface="Arial"/>
                <a:ea typeface="Arial"/>
                <a:cs typeface="Arial"/>
                <a:sym typeface="Arial"/>
              </a:rPr>
              <a:t> 👉 Hem </a:t>
            </a: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kablolu hem kablosuz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, ama temel yapı </a:t>
            </a: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kabloludur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.</a:t>
            </a:r>
            <a:endParaRPr sz="3700"/>
          </a:p>
        </p:txBody>
      </p:sp>
      <p:pic>
        <p:nvPicPr>
          <p:cNvPr id="84" name="Google Shape;84;p16" title="agcesitleri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9075" y="2268925"/>
            <a:ext cx="3134925" cy="232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Bilgisayarda Ağ Bağlantısı</a:t>
            </a:r>
            <a:endParaRPr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56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Wi-Fi: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Kablosuz internet bağlantısı. Modeme kablo takmadan, hava yoluyla bağlanırız.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Ethernet:</a:t>
            </a:r>
            <a:r>
              <a:rPr lang="en-US" sz="14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Kablolu internet bağlantısı. Bilgisayar ile modem arasında kablo kullanılır.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7" title="Kablosuz-LAN-WLAN-Standartlari-Nelerdir_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250" y="3790050"/>
            <a:ext cx="5479651" cy="306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Ağ Kurmak İçin Gerekli Bileşenler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1700">
                <a:latin typeface="Arial"/>
                <a:ea typeface="Arial"/>
                <a:cs typeface="Arial"/>
                <a:sym typeface="Arial"/>
              </a:rPr>
              <a:t>Modem</a:t>
            </a:r>
            <a:endParaRPr b="1" sz="1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Evin internet kapısı gibidir. Dışarıdan gelen interneti alır.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1700">
                <a:latin typeface="Arial"/>
                <a:ea typeface="Arial"/>
                <a:cs typeface="Arial"/>
                <a:sym typeface="Arial"/>
              </a:rPr>
              <a:t>Router (Yönlendirici)</a:t>
            </a:r>
            <a:endParaRPr b="1" sz="1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500">
                <a:latin typeface="Arial"/>
                <a:ea typeface="Arial"/>
                <a:cs typeface="Arial"/>
                <a:sym typeface="Arial"/>
              </a:rPr>
              <a:t>İnterneti evin içinde doğru yerlere yönlendirir. Wi-Fi sinyalini yayarak cihazların internete bağlanmasını sağlar.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1700">
                <a:latin typeface="Arial"/>
                <a:ea typeface="Arial"/>
                <a:cs typeface="Arial"/>
                <a:sym typeface="Arial"/>
              </a:rPr>
              <a:t>Switch</a:t>
            </a:r>
            <a:endParaRPr b="1" sz="1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500">
                <a:latin typeface="Arial"/>
                <a:ea typeface="Arial"/>
                <a:cs typeface="Arial"/>
                <a:sym typeface="Arial"/>
              </a:rPr>
              <a:t>Birden fazla bilgisayarı </a:t>
            </a:r>
            <a:r>
              <a:rPr b="1" lang="en-US" sz="1500">
                <a:latin typeface="Arial"/>
                <a:ea typeface="Arial"/>
                <a:cs typeface="Arial"/>
                <a:sym typeface="Arial"/>
              </a:rPr>
              <a:t>kablolu</a:t>
            </a:r>
            <a:r>
              <a:rPr lang="en-US" sz="1500">
                <a:latin typeface="Arial"/>
                <a:ea typeface="Arial"/>
                <a:cs typeface="Arial"/>
                <a:sym typeface="Arial"/>
              </a:rPr>
              <a:t> olarak birbirine bağlar. Sınıftaki çoklu priz gibi düşün: Priz elektrik dağıtır, switch interneti dağıtır.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1700">
                <a:latin typeface="Arial"/>
                <a:ea typeface="Arial"/>
                <a:cs typeface="Arial"/>
                <a:sym typeface="Arial"/>
              </a:rPr>
              <a:t>Kablo veya Wi-Fi Adaptörü</a:t>
            </a:r>
            <a:endParaRPr b="1" sz="1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Bilgisayarın internete bağlanmasını sağlar.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Kablo: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 Cihaza takılır, internet kabloyla gelir.</a:t>
            </a:r>
            <a:br>
              <a:rPr lang="en-US" sz="1600">
                <a:latin typeface="Arial"/>
                <a:ea typeface="Arial"/>
                <a:cs typeface="Arial"/>
                <a:sym typeface="Arial"/>
              </a:rPr>
            </a:b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Wi-Fi adaptörü: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 Wi-Fi sinyalini yakalayarak kablosuz bağlanmayı sağlar.</a:t>
            </a:r>
            <a:endParaRPr sz="3700"/>
          </a:p>
        </p:txBody>
      </p:sp>
      <p:pic>
        <p:nvPicPr>
          <p:cNvPr id="98" name="Google Shape;98;p18" title="tp-link-td-w9970-300-mbps-4-port-adsl2-vdsl-vpn-kablosuz-fiber-modem-kcm48151321-1-61b9cc18bfba492790db370894a569f8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9550" y="946925"/>
            <a:ext cx="1627975" cy="179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 title="images-removebg-preview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9863" y="483146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 title="rj45-removebg-preview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61150" y="4236267"/>
            <a:ext cx="1920925" cy="1262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 title="switch_353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23075" y="2948768"/>
            <a:ext cx="1920925" cy="96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Bağlanma Yöntemleri</a:t>
            </a:r>
            <a:endParaRPr/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Kablosuz bağlantı (Wi-Fi)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Kablolu bağlantı (Ethernet)</a:t>
            </a:r>
            <a:endParaRPr sz="1400"/>
          </a:p>
        </p:txBody>
      </p:sp>
      <p:pic>
        <p:nvPicPr>
          <p:cNvPr id="108" name="Google Shape;108;p19" title="En-Cok-Kullanilan-Ag-Turleri-WLAN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" y="4302796"/>
            <a:ext cx="4480050" cy="255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 title="mqdefault-removebg-preview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7500" y="6053650"/>
            <a:ext cx="1429975" cy="80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Sorular</a:t>
            </a:r>
            <a:endParaRPr/>
          </a:p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/>
              <a:t>Soru 1) </a:t>
            </a:r>
            <a:r>
              <a:rPr lang="en-US" sz="1900"/>
              <a:t>Ağ nedir? Kısaca açıklayabilir misin?</a:t>
            </a:r>
            <a:endParaRPr sz="1900"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Bilgisayarların birbirine bağlanıp iletişim kurduğu yapıya ağ denir.</a:t>
            </a:r>
            <a:br>
              <a:rPr lang="en-US"/>
            </a:b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br>
              <a:rPr lang="en-US"/>
            </a:br>
            <a:r>
              <a:rPr b="1" lang="en-US"/>
              <a:t>Soru 2) </a:t>
            </a:r>
            <a:r>
              <a:rPr lang="en-US" sz="1900"/>
              <a:t>Bilgisayar internete kaç farklı şekilde bağlanabilir. Bunları yazabilir misin?</a:t>
            </a:r>
            <a:endParaRPr sz="1900"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latin typeface="Arial"/>
                <a:ea typeface="Arial"/>
                <a:cs typeface="Arial"/>
                <a:sym typeface="Arial"/>
              </a:rPr>
              <a:t>Kablolu bağlantı:</a:t>
            </a:r>
            <a:r>
              <a:rPr lang="en-US" sz="1900">
                <a:latin typeface="Arial"/>
                <a:ea typeface="Arial"/>
                <a:cs typeface="Arial"/>
                <a:sym typeface="Arial"/>
              </a:rPr>
              <a:t> Bilgisayara bir </a:t>
            </a:r>
            <a:r>
              <a:rPr b="1" lang="en-US" sz="1900">
                <a:latin typeface="Arial"/>
                <a:ea typeface="Arial"/>
                <a:cs typeface="Arial"/>
                <a:sym typeface="Arial"/>
              </a:rPr>
              <a:t>Ethernet kablosu</a:t>
            </a:r>
            <a:r>
              <a:rPr lang="en-US" sz="1900">
                <a:latin typeface="Arial"/>
                <a:ea typeface="Arial"/>
                <a:cs typeface="Arial"/>
                <a:sym typeface="Arial"/>
              </a:rPr>
              <a:t> takılır ve modemden internet gelir.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US" sz="1900">
                <a:latin typeface="Arial"/>
                <a:ea typeface="Arial"/>
                <a:cs typeface="Arial"/>
                <a:sym typeface="Arial"/>
              </a:rPr>
              <a:t>Kablosuz bağlantı (Wi-Fi):</a:t>
            </a:r>
            <a:r>
              <a:rPr lang="en-US" sz="1900">
                <a:latin typeface="Arial"/>
                <a:ea typeface="Arial"/>
                <a:cs typeface="Arial"/>
                <a:sym typeface="Arial"/>
              </a:rPr>
              <a:t> Bilgisayar </a:t>
            </a:r>
            <a:r>
              <a:rPr b="1" lang="en-US" sz="1900">
                <a:latin typeface="Arial"/>
                <a:ea typeface="Arial"/>
                <a:cs typeface="Arial"/>
                <a:sym typeface="Arial"/>
              </a:rPr>
              <a:t>Wi-Fi’ye bağlanarak</a:t>
            </a:r>
            <a:r>
              <a:rPr lang="en-US" sz="1900">
                <a:latin typeface="Arial"/>
                <a:ea typeface="Arial"/>
                <a:cs typeface="Arial"/>
                <a:sym typeface="Arial"/>
              </a:rPr>
              <a:t> kablo olmadan internete girer.</a:t>
            </a:r>
            <a:endParaRPr/>
          </a:p>
        </p:txBody>
      </p:sp>
      <p:cxnSp>
        <p:nvCxnSpPr>
          <p:cNvPr id="116" name="Google Shape;116;p20"/>
          <p:cNvCxnSpPr/>
          <p:nvPr/>
        </p:nvCxnSpPr>
        <p:spPr>
          <a:xfrm>
            <a:off x="457200" y="2863400"/>
            <a:ext cx="822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