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Roboto Mon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2998557-1130-4C48-BD18-6D8F0F816687}">
  <a:tblStyle styleId="{62998557-1130-4C48-BD18-6D8F0F8166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Mono-bold.fntdata"/><Relationship Id="rId16" Type="http://schemas.openxmlformats.org/officeDocument/2006/relationships/font" Target="fonts/RobotoMono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RobotoMon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Mon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bbec0fcd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bbec0fcd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bbec0fcd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bbec0fcd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bbec0fcd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abbec0fcd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bbec0fcd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abbec0fcd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bbec0fcd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bbec0fcd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bbec0fcd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bbec0fcd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abbec0fcd2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abbec0fcd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bbec0fcd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abbec0fcd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Dosya, Klasör ve Yazıcı Paylaşımı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900">
                <a:solidFill>
                  <a:srgbClr val="000000"/>
                </a:solidFill>
              </a:rPr>
              <a:t>Bilgisayar Ağı Nedir?</a:t>
            </a:r>
            <a:endParaRPr b="1"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" sz="1700">
                <a:solidFill>
                  <a:srgbClr val="000000"/>
                </a:solidFill>
              </a:rPr>
              <a:t>İki veya daha fazla bilgisayarın birbiriyle konuşması için bir araya gelmesidir. Tıpkı bir telefon hattı gibi düşünebilirsin!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tr" sz="1700">
                <a:solidFill>
                  <a:srgbClr val="000000"/>
                </a:solidFill>
              </a:rPr>
              <a:t>Amaç:</a:t>
            </a:r>
            <a:r>
              <a:rPr lang="tr" sz="1700">
                <a:solidFill>
                  <a:srgbClr val="000000"/>
                </a:solidFill>
              </a:rPr>
              <a:t> Bilgi ve kaynakları paylaşmak.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b="1" lang="tr" sz="1700">
                <a:solidFill>
                  <a:srgbClr val="000000"/>
                </a:solidFill>
              </a:rPr>
              <a:t>Bilgi Paylaşımı:</a:t>
            </a:r>
            <a:r>
              <a:rPr lang="tr" sz="1700">
                <a:solidFill>
                  <a:srgbClr val="000000"/>
                </a:solidFill>
              </a:rPr>
              <a:t> Resimlerini, ödevlerini veya müziklerini başka bir bilgisayara göndermek. (Dosya ve Klasör Paylaşımı)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b="1" lang="tr" sz="1700">
                <a:solidFill>
                  <a:srgbClr val="000000"/>
                </a:solidFill>
              </a:rPr>
              <a:t>Kaynak Paylaşımı:</a:t>
            </a:r>
            <a:r>
              <a:rPr lang="tr" sz="1700">
                <a:solidFill>
                  <a:srgbClr val="000000"/>
                </a:solidFill>
              </a:rPr>
              <a:t> Sadece bir tane yazıcıyı odadaki tüm bilgisayarların kullanması. (Yazıcı Paylaşımı)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b="1" lang="tr" sz="1700">
                <a:solidFill>
                  <a:srgbClr val="000000"/>
                </a:solidFill>
              </a:rPr>
              <a:t>Örnek:</a:t>
            </a:r>
            <a:r>
              <a:rPr lang="tr" sz="1700">
                <a:solidFill>
                  <a:srgbClr val="000000"/>
                </a:solidFill>
              </a:rPr>
              <a:t> Okulunuzdaki tüm bilgisayarların aynı interneti veya aynı yazıcıyı kullanması.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İnternet: Dünya Çapında Ağ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tr" sz="1900">
                <a:solidFill>
                  <a:schemeClr val="dk1"/>
                </a:solidFill>
              </a:rPr>
              <a:t>İnternet Nedir?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tr" sz="1700">
                <a:solidFill>
                  <a:schemeClr val="dk1"/>
                </a:solidFill>
              </a:rPr>
              <a:t>Dünyadaki </a:t>
            </a:r>
            <a:r>
              <a:rPr b="1" lang="tr" sz="1700">
                <a:solidFill>
                  <a:schemeClr val="dk1"/>
                </a:solidFill>
              </a:rPr>
              <a:t>tüm</a:t>
            </a:r>
            <a:r>
              <a:rPr lang="tr" sz="1700">
                <a:solidFill>
                  <a:schemeClr val="dk1"/>
                </a:solidFill>
              </a:rPr>
              <a:t> bilgisayarları birbirine bağlayan dev bir ağdır. Bir bilgi okyanusu gibi düşünebiliriz.</a:t>
            </a:r>
            <a:endParaRPr b="1" sz="2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İnternetin Avantajları (İyi Yönleri)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600">
                <a:solidFill>
                  <a:schemeClr val="dk1"/>
                </a:solidFill>
              </a:rPr>
              <a:t>Bilgiye Ulaşım:</a:t>
            </a:r>
            <a:r>
              <a:rPr lang="tr" sz="1600">
                <a:solidFill>
                  <a:schemeClr val="dk1"/>
                </a:solidFill>
              </a:rPr>
              <a:t> Merak ettiğin her şeyi (tarih, bilim, hayvanlar) anında öğrenebilirsin.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600">
                <a:solidFill>
                  <a:schemeClr val="dk1"/>
                </a:solidFill>
              </a:rPr>
              <a:t>Eğitim:</a:t>
            </a:r>
            <a:r>
              <a:rPr lang="tr" sz="1600">
                <a:solidFill>
                  <a:schemeClr val="dk1"/>
                </a:solidFill>
              </a:rPr>
              <a:t> Okul ödevlerine yardımcı olacak videolara ve bilgilere kolayca ulaşabilirsin.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600">
                <a:solidFill>
                  <a:schemeClr val="dk1"/>
                </a:solidFill>
              </a:rPr>
              <a:t>İletişim:</a:t>
            </a:r>
            <a:r>
              <a:rPr lang="tr" sz="1600">
                <a:solidFill>
                  <a:schemeClr val="dk1"/>
                </a:solidFill>
              </a:rPr>
              <a:t> Uzaktaki arkadaşlarınla ve ailenle konuşabilir, görüntülü görüşme yapabilirsin.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600">
                <a:solidFill>
                  <a:schemeClr val="dk1"/>
                </a:solidFill>
              </a:rPr>
              <a:t>Eğlence:</a:t>
            </a:r>
            <a:r>
              <a:rPr lang="tr" sz="1600">
                <a:solidFill>
                  <a:schemeClr val="dk1"/>
                </a:solidFill>
              </a:rPr>
              <a:t> Oyunlar oynayabilir, filmler ve çizgi filmler izleyebilirsin.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İnternetin Dezavantajları (Dikkat Etmemiz Gerekenler)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600">
                <a:solidFill>
                  <a:schemeClr val="dk1"/>
                </a:solidFill>
              </a:rPr>
              <a:t>Yanlış Bilgiler: </a:t>
            </a:r>
            <a:r>
              <a:rPr lang="tr" sz="1600">
                <a:solidFill>
                  <a:schemeClr val="dk1"/>
                </a:solidFill>
              </a:rPr>
              <a:t>İnternetteki her bilgi doğru olmayabilir. Güvenilir kaynakları (resmi kurum siteleri gibi) kullanmalıyız.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600">
                <a:solidFill>
                  <a:schemeClr val="dk1"/>
                </a:solidFill>
              </a:rPr>
              <a:t>Siber Zorbalık: </a:t>
            </a:r>
            <a:r>
              <a:rPr lang="tr" sz="1600">
                <a:solidFill>
                  <a:schemeClr val="dk1"/>
                </a:solidFill>
              </a:rPr>
              <a:t>Kötü niyetli kişilerin seni üzmesi veya rahatsız etmesi. Tanımadığın kişilerle konuşmamalı ve kişisel bilgilerini paylaşmamalısın.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tr" sz="1600">
                <a:solidFill>
                  <a:schemeClr val="dk1"/>
                </a:solidFill>
              </a:rPr>
              <a:t>Çok Zaman Kaybı: </a:t>
            </a:r>
            <a:r>
              <a:rPr lang="tr" sz="1600">
                <a:solidFill>
                  <a:schemeClr val="dk1"/>
                </a:solidFill>
              </a:rPr>
              <a:t>İnternette çok fazla vakit geçirirsek derslerimizden ve oyun oynamaktan uzak kalabiliriz. Dengeli olmalıyız!</a:t>
            </a:r>
            <a:endParaRPr b="1"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 Adresi ve Yapısı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tr" sz="1900">
                <a:solidFill>
                  <a:schemeClr val="dk1"/>
                </a:solidFill>
              </a:rPr>
              <a:t>İnternet Adresi (URL) Nedir?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tr" sz="1400">
                <a:solidFill>
                  <a:schemeClr val="dk1"/>
                </a:solidFill>
              </a:rPr>
              <a:t>Bir eve ulaşmak için adres kullandı</a:t>
            </a:r>
            <a:r>
              <a:rPr lang="tr" sz="1600">
                <a:solidFill>
                  <a:schemeClr val="dk1"/>
                </a:solidFill>
              </a:rPr>
              <a:t>ğımız gibi, internette bir web sayfasına ulaşmak için de </a:t>
            </a:r>
            <a:r>
              <a:rPr b="1" lang="tr" sz="1600">
                <a:solidFill>
                  <a:schemeClr val="dk1"/>
                </a:solidFill>
              </a:rPr>
              <a:t>İnternet Adresi</a:t>
            </a:r>
            <a:r>
              <a:rPr lang="tr" sz="1600">
                <a:solidFill>
                  <a:schemeClr val="dk1"/>
                </a:solidFill>
              </a:rPr>
              <a:t> veya </a:t>
            </a:r>
            <a:r>
              <a:rPr b="1" lang="tr" sz="1600">
                <a:solidFill>
                  <a:schemeClr val="dk1"/>
                </a:solidFill>
              </a:rPr>
              <a:t>URL</a:t>
            </a:r>
            <a:r>
              <a:rPr lang="tr" sz="1600">
                <a:solidFill>
                  <a:schemeClr val="dk1"/>
                </a:solidFill>
              </a:rPr>
              <a:t> kullanırız.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 Adresi ve Yapısı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600">
                <a:solidFill>
                  <a:schemeClr val="dk1"/>
                </a:solidFill>
              </a:rPr>
              <a:t>Örnek Bir Adres Yapısı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" sz="1400">
                <a:solidFill>
                  <a:schemeClr val="dk1"/>
                </a:solidFill>
              </a:rPr>
              <a:t>Her adresin farklı bölümleri vardır. Tıpkı "Mahalle, Cadde, Apartman Adı" gibi.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Örnek Adres: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4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www.meb.gov.tr</a:t>
            </a:r>
            <a:endParaRPr sz="1400"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  <p:graphicFrame>
        <p:nvGraphicFramePr>
          <p:cNvPr id="86" name="Google Shape;86;p18"/>
          <p:cNvGraphicFramePr/>
          <p:nvPr/>
        </p:nvGraphicFramePr>
        <p:xfrm>
          <a:off x="311700" y="264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{62998557-1130-4C48-BD18-6D8F0F816687}</a:tableStyleId>
              </a:tblPr>
              <a:tblGrid>
                <a:gridCol w="1563625"/>
                <a:gridCol w="2384150"/>
                <a:gridCol w="4572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/>
                        <a:t>Kısım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/>
                        <a:t>Anlamı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/>
                        <a:t>Açıklama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200"/>
                        <a:t>www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World Wide Web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Genellikle adresin başlangıcıdır.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200"/>
                        <a:t>meb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Alan Adı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Sitenin ismidir. (Burada Milli Eğitim Bakanlığı)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200"/>
                        <a:t>gov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Uzantı (Sitenin Türü)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Sitenin ne tür bir yer olduğunu gösterir!</a:t>
                      </a:r>
                      <a:endParaRPr sz="1100"/>
                    </a:p>
                  </a:txBody>
                  <a:tcPr marT="91425" marB="91425" marR="91425" marL="91425"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200"/>
                        <a:t>tr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Ülke Kodu</a:t>
                      </a:r>
                      <a:endParaRPr sz="1100"/>
                    </a:p>
                  </a:txBody>
                  <a:tcPr marT="91425" marB="91425" marR="91425" marL="91425"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tr" sz="1100"/>
                        <a:t>Sitenin hangi ülkeye ait olduğunu gösterir. (Burada Türkiye)</a:t>
                      </a:r>
                      <a:endParaRPr sz="1100"/>
                    </a:p>
                  </a:txBody>
                  <a:tcPr marT="91425" marB="91425" marR="91425" marL="914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İnternet Adresi ve Yapısı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700">
                <a:solidFill>
                  <a:schemeClr val="dk1"/>
                </a:solidFill>
              </a:rPr>
              <a:t>Önemli Uzantılar (Sitenin Kimliği)</a:t>
            </a:r>
            <a:endParaRPr b="1" sz="17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.com:</a:t>
            </a:r>
            <a:r>
              <a:rPr lang="tr" sz="1500">
                <a:solidFill>
                  <a:schemeClr val="dk1"/>
                </a:solidFill>
              </a:rPr>
              <a:t> Ticari siteler (Alışveriş, büyük şirketler)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.org:</a:t>
            </a:r>
            <a:r>
              <a:rPr lang="tr" sz="1500">
                <a:solidFill>
                  <a:schemeClr val="dk1"/>
                </a:solidFill>
              </a:rPr>
              <a:t> Organizasyonlar, kar amacı gütmeyen kuruluşlar (Vakıflar, dernekler)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.edu:</a:t>
            </a:r>
            <a:r>
              <a:rPr lang="tr" sz="1500">
                <a:solidFill>
                  <a:schemeClr val="dk1"/>
                </a:solidFill>
              </a:rPr>
              <a:t> Eğitim kurumları (Üniversiteler, bazen okullar)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.gov:</a:t>
            </a:r>
            <a:r>
              <a:rPr lang="tr" sz="1500">
                <a:solidFill>
                  <a:schemeClr val="dk1"/>
                </a:solidFill>
              </a:rPr>
              <a:t> </a:t>
            </a:r>
            <a:r>
              <a:rPr b="1" lang="tr" sz="1500">
                <a:solidFill>
                  <a:schemeClr val="dk1"/>
                </a:solidFill>
              </a:rPr>
              <a:t>Resmi Kurumlar / Devlet Kurumları.</a:t>
            </a:r>
            <a:r>
              <a:rPr lang="tr" sz="1500">
                <a:solidFill>
                  <a:schemeClr val="dk1"/>
                </a:solidFill>
              </a:rPr>
              <a:t> (Bu siteler genellikle çok güvenilirdir.)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i="1" lang="tr" sz="1500">
                <a:solidFill>
                  <a:schemeClr val="dk1"/>
                </a:solidFill>
              </a:rPr>
              <a:t>Örn:</a:t>
            </a:r>
            <a:r>
              <a:rPr lang="tr" sz="1500">
                <a:solidFill>
                  <a:schemeClr val="dk1"/>
                </a:solidFill>
              </a:rPr>
              <a:t> </a:t>
            </a:r>
            <a:r>
              <a:rPr lang="tr" sz="15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www.turkiye.gov.tr</a:t>
            </a:r>
            <a:r>
              <a:rPr lang="tr" sz="1500">
                <a:solidFill>
                  <a:schemeClr val="dk1"/>
                </a:solidFill>
              </a:rPr>
              <a:t> (Devletin resmi portalı)</a:t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Web Tarayıcısı (Browser)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400">
                <a:solidFill>
                  <a:schemeClr val="dk1"/>
                </a:solidFill>
              </a:rPr>
              <a:t>İnternetteki adresleri (URL'leri) açmamıza ve web sayfalarını görmemize yarayan özel bir </a:t>
            </a:r>
            <a:r>
              <a:rPr b="1" lang="tr" sz="1400">
                <a:solidFill>
                  <a:schemeClr val="dk1"/>
                </a:solidFill>
              </a:rPr>
              <a:t>programdır</a:t>
            </a:r>
            <a:r>
              <a:rPr lang="tr" sz="1400">
                <a:solidFill>
                  <a:schemeClr val="dk1"/>
                </a:solidFill>
              </a:rPr>
              <a:t>. Tıpkı bir araba gibi bizi istediğimiz internet adresine götürür.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tr" sz="1400">
                <a:solidFill>
                  <a:schemeClr val="dk1"/>
                </a:solidFill>
              </a:rPr>
              <a:t>Görev:</a:t>
            </a:r>
            <a:r>
              <a:rPr lang="tr" sz="1400">
                <a:solidFill>
                  <a:schemeClr val="dk1"/>
                </a:solidFill>
              </a:rPr>
              <a:t> Yazdığın adresi bulur, sayfanın içindeki tüm resimleri, yazıları ve videoları senin görebileceğin hale getirir.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tr" sz="1400">
                <a:solidFill>
                  <a:schemeClr val="dk1"/>
                </a:solidFill>
              </a:rPr>
              <a:t>Örnekler:</a:t>
            </a:r>
            <a:r>
              <a:rPr lang="tr" sz="1400">
                <a:solidFill>
                  <a:schemeClr val="dk1"/>
                </a:solidFill>
              </a:rPr>
              <a:t> Google Chrome, Mozilla Firefox, Microsoft Edge, Safari.</a:t>
            </a:r>
            <a:endParaRPr sz="1400"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>
                <a:solidFill>
                  <a:srgbClr val="000000"/>
                </a:solidFill>
              </a:rPr>
              <a:t>Arama Motoru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500">
                <a:solidFill>
                  <a:schemeClr val="dk1"/>
                </a:solidFill>
              </a:rPr>
              <a:t>İnternetteki milyonlarca bilgi arasından senin aradığın kelimeye en uygun olanları bulup listeleyen bir </a:t>
            </a:r>
            <a:r>
              <a:rPr b="1" lang="tr" sz="1500">
                <a:solidFill>
                  <a:schemeClr val="dk1"/>
                </a:solidFill>
              </a:rPr>
              <a:t>web sitesidir</a:t>
            </a:r>
            <a:r>
              <a:rPr lang="tr" sz="1500">
                <a:solidFill>
                  <a:schemeClr val="dk1"/>
                </a:solidFill>
              </a:rPr>
              <a:t>. Tıpkı bir kütüphanedeki görevli gibi düşünebilirsin.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Görev:</a:t>
            </a:r>
            <a:r>
              <a:rPr lang="tr" sz="1500">
                <a:solidFill>
                  <a:schemeClr val="dk1"/>
                </a:solidFill>
              </a:rPr>
              <a:t> Sen bir kelime (örneğin "Mars gezegeni") yazarsın, o da o kelimenin geçtiği en iyi sayfaları sana saniyeler içinde gösterir.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Farkı:</a:t>
            </a:r>
            <a:r>
              <a:rPr lang="tr" sz="1500">
                <a:solidFill>
                  <a:schemeClr val="dk1"/>
                </a:solidFill>
              </a:rPr>
              <a:t> Web Tarayıcısı bir araçtır (araba), </a:t>
            </a:r>
            <a:r>
              <a:rPr b="1" lang="tr" sz="1500">
                <a:solidFill>
                  <a:schemeClr val="dk1"/>
                </a:solidFill>
              </a:rPr>
              <a:t>Arama Motoru</a:t>
            </a:r>
            <a:r>
              <a:rPr lang="tr" sz="1500">
                <a:solidFill>
                  <a:schemeClr val="dk1"/>
                </a:solidFill>
              </a:rPr>
              <a:t> ise o aracın içinde kullandığın özel bir haritadır (site).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tr" sz="1500">
                <a:solidFill>
                  <a:schemeClr val="dk1"/>
                </a:solidFill>
              </a:rPr>
              <a:t>Örnekler:</a:t>
            </a:r>
            <a:r>
              <a:rPr lang="tr" sz="1500">
                <a:solidFill>
                  <a:schemeClr val="dk1"/>
                </a:solidFill>
              </a:rPr>
              <a:t> Google, Yandex, Bing.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