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E1C7B5-2475-4F63-9131-E418FC29E56C}">
  <a:tblStyle styleId="{97E1C7B5-2475-4F63-9131-E418FC29E5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6efccca7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6efccca7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6efccca7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6efccca7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a6efccca7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a6efccca7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a6efccca7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a6efccca7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6efccca7a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6efccca7a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6efccca7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6efccca7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6efccca7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6efccca7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6efccca7a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a6efccca7a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45720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Zeka Nedir?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300">
                <a:solidFill>
                  <a:schemeClr val="dk1"/>
                </a:solidFill>
              </a:rPr>
              <a:t>Yapay Zeka (YZ):</a:t>
            </a:r>
            <a:r>
              <a:rPr lang="tr" sz="1300">
                <a:solidFill>
                  <a:schemeClr val="dk1"/>
                </a:solidFill>
              </a:rPr>
              <a:t> Bilgisayarların insanlar gibi </a:t>
            </a:r>
            <a:r>
              <a:rPr b="1" lang="tr" sz="1300">
                <a:solidFill>
                  <a:schemeClr val="dk1"/>
                </a:solidFill>
              </a:rPr>
              <a:t>düşünmesini, öğrenmesini ve karar vermesini</a:t>
            </a:r>
            <a:r>
              <a:rPr lang="tr" sz="1300">
                <a:solidFill>
                  <a:schemeClr val="dk1"/>
                </a:solidFill>
              </a:rPr>
              <a:t> sağlayan teknolojiye denir.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300">
                <a:solidFill>
                  <a:schemeClr val="dk1"/>
                </a:solidFill>
              </a:rPr>
              <a:t>Basitçe:</a:t>
            </a:r>
            <a:r>
              <a:rPr lang="tr" sz="1300">
                <a:solidFill>
                  <a:schemeClr val="dk1"/>
                </a:solidFill>
              </a:rPr>
              <a:t> Bilgisayarlara "akıl" vermek gibi düşünebilirsiniz!</a:t>
            </a:r>
            <a:endParaRPr sz="13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300">
                <a:solidFill>
                  <a:schemeClr val="dk1"/>
                </a:solidFill>
              </a:rPr>
              <a:t>Örnekler: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tr" sz="1300">
                <a:solidFill>
                  <a:schemeClr val="dk1"/>
                </a:solidFill>
              </a:rPr>
              <a:t>Sana film veya müzik öneren uygulamalar.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tr" sz="1300">
                <a:solidFill>
                  <a:schemeClr val="dk1"/>
                </a:solidFill>
              </a:rPr>
              <a:t>Sesli komutlarını anlayan asistanlar (Siri, Google Asistan).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tr" sz="1300">
                <a:solidFill>
                  <a:schemeClr val="dk1"/>
                </a:solidFill>
              </a:rPr>
              <a:t>Kendi kendine giden arabalar.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637150" y="445025"/>
            <a:ext cx="419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Zeka</a:t>
            </a:r>
            <a:r>
              <a:rPr lang="tr"/>
              <a:t> Uygulamaları Nasıl Çalışır?</a:t>
            </a:r>
            <a:endParaRPr/>
          </a:p>
        </p:txBody>
      </p:sp>
      <p:graphicFrame>
        <p:nvGraphicFramePr>
          <p:cNvPr id="61" name="Google Shape;61;p14"/>
          <p:cNvGraphicFramePr/>
          <p:nvPr/>
        </p:nvGraphicFramePr>
        <p:xfrm>
          <a:off x="2933700" y="1827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{97E1C7B5-2475-4F63-9131-E418FC29E56C}</a:tableStyleId>
              </a:tblPr>
              <a:tblGrid>
                <a:gridCol w="1828425"/>
                <a:gridCol w="4381875"/>
              </a:tblGrid>
              <a:tr h="456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" sz="1300" u="sng"/>
                        <a:t>Veri Toplama</a:t>
                      </a:r>
                      <a:endParaRPr b="1" sz="1300" u="sng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>
                          <a:solidFill>
                            <a:schemeClr val="dk1"/>
                          </a:solidFill>
                        </a:rPr>
                        <a:t>YZ'nin öğrenmesi için </a:t>
                      </a:r>
                      <a:r>
                        <a:rPr b="1" lang="tr" sz="1100">
                          <a:solidFill>
                            <a:schemeClr val="dk1"/>
                          </a:solidFill>
                        </a:rPr>
                        <a:t>çok fazla bilgi (veri)</a:t>
                      </a:r>
                      <a:r>
                        <a:rPr lang="tr" sz="1100">
                          <a:solidFill>
                            <a:schemeClr val="dk1"/>
                          </a:solidFill>
                        </a:rPr>
                        <a:t> gerekir. (Örn: Binlerce kedi ve köpek fotoğrafı.)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56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" sz="1300" u="sng"/>
                        <a:t>Özellikleri Belirleme</a:t>
                      </a:r>
                      <a:endParaRPr b="1" sz="1300" u="sng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>
                          <a:solidFill>
                            <a:schemeClr val="dk1"/>
                          </a:solidFill>
                        </a:rPr>
                        <a:t>YZ, verilerdeki </a:t>
                      </a:r>
                      <a:r>
                        <a:rPr b="1" lang="tr" sz="1100">
                          <a:solidFill>
                            <a:schemeClr val="dk1"/>
                          </a:solidFill>
                        </a:rPr>
                        <a:t>farklılıkları</a:t>
                      </a:r>
                      <a:r>
                        <a:rPr lang="tr" sz="1100">
                          <a:solidFill>
                            <a:schemeClr val="dk1"/>
                          </a:solidFill>
                        </a:rPr>
                        <a:t> (özellikleri) bulur. (Örn: Kedilerin sivri kulakları, köpeklerin farklı burun yapıları.)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" sz="1300" u="sng"/>
                        <a:t>Model Oluşturma</a:t>
                      </a:r>
                      <a:endParaRPr b="1" sz="1300" u="sng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>
                          <a:solidFill>
                            <a:schemeClr val="dk1"/>
                          </a:solidFill>
                        </a:rPr>
                        <a:t>YZ, kurallar ve bağlantılar içeren bir </a:t>
                      </a:r>
                      <a:r>
                        <a:rPr b="1" lang="tr" sz="1100">
                          <a:solidFill>
                            <a:schemeClr val="dk1"/>
                          </a:solidFill>
                        </a:rPr>
                        <a:t>"beyin"</a:t>
                      </a:r>
                      <a:r>
                        <a:rPr lang="tr" sz="1100">
                          <a:solidFill>
                            <a:schemeClr val="dk1"/>
                          </a:solidFill>
                        </a:rPr>
                        <a:t> (model) oluşturur.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56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" sz="1300" u="sng"/>
                        <a:t>Modeli Test Etme</a:t>
                      </a:r>
                      <a:endParaRPr b="1" sz="1300" u="sng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/>
                        <a:t>Yeni verilerle test edilir. Hata yaparsa, düzeltilir ve daha iyi öğrenmesi sağlanır.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604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" sz="1300" u="sng"/>
                        <a:t>Tahmin Yapma</a:t>
                      </a:r>
                      <a:endParaRPr b="1" sz="1300" u="sng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" sz="1100">
                          <a:solidFill>
                            <a:schemeClr val="dk1"/>
                          </a:solidFill>
                        </a:rPr>
                        <a:t>Öğrendiklerini kullanarak, yeni bir durumda </a:t>
                      </a:r>
                      <a:r>
                        <a:rPr b="1" lang="tr" sz="1100">
                          <a:solidFill>
                            <a:schemeClr val="dk1"/>
                          </a:solidFill>
                        </a:rPr>
                        <a:t>ne olacağını tahmin eder</a:t>
                      </a:r>
                      <a:r>
                        <a:rPr lang="tr" sz="1100">
                          <a:solidFill>
                            <a:schemeClr val="dk1"/>
                          </a:solidFill>
                        </a:rPr>
                        <a:t> veya </a:t>
                      </a:r>
                      <a:r>
                        <a:rPr b="1" lang="tr" sz="1100">
                          <a:solidFill>
                            <a:schemeClr val="dk1"/>
                          </a:solidFill>
                        </a:rPr>
                        <a:t>karar verir</a:t>
                      </a:r>
                      <a:r>
                        <a:rPr lang="tr" sz="1100">
                          <a:solidFill>
                            <a:schemeClr val="dk1"/>
                          </a:solidFill>
                        </a:rPr>
                        <a:t>. (Örn: Yeni gösterilen bir fotoğrafın kedi mi, köpek mi olduğuna karar verir.)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4572000" y="445025"/>
            <a:ext cx="4260300" cy="9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Zekanın Alt Boyutları (YZ Ailesi)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572000" y="1438925"/>
            <a:ext cx="4260300" cy="3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tr" sz="1290">
                <a:solidFill>
                  <a:schemeClr val="dk1"/>
                </a:solidFill>
              </a:rPr>
              <a:t>Makine Öğrenmesi (MÖ)</a:t>
            </a:r>
            <a:endParaRPr b="1" sz="1290">
              <a:solidFill>
                <a:schemeClr val="dk1"/>
              </a:solidFill>
            </a:endParaRPr>
          </a:p>
          <a:p>
            <a:pPr indent="-29972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20"/>
              <a:buChar char="●"/>
            </a:pPr>
            <a:r>
              <a:rPr b="1" lang="tr" sz="1120">
                <a:solidFill>
                  <a:schemeClr val="dk1"/>
                </a:solidFill>
              </a:rPr>
              <a:t>Nedir?</a:t>
            </a:r>
            <a:r>
              <a:rPr lang="tr" sz="1120">
                <a:solidFill>
                  <a:schemeClr val="dk1"/>
                </a:solidFill>
              </a:rPr>
              <a:t> YZ'nin en önemli kısmı. Bilgisayarın </a:t>
            </a:r>
            <a:r>
              <a:rPr b="1" lang="tr" sz="1120">
                <a:solidFill>
                  <a:schemeClr val="dk1"/>
                </a:solidFill>
              </a:rPr>
              <a:t>öğrenmesini</a:t>
            </a:r>
            <a:r>
              <a:rPr lang="tr" sz="1120">
                <a:solidFill>
                  <a:schemeClr val="dk1"/>
                </a:solidFill>
              </a:rPr>
              <a:t> ve tecrübeyle </a:t>
            </a:r>
            <a:r>
              <a:rPr b="1" lang="tr" sz="1120">
                <a:solidFill>
                  <a:schemeClr val="dk1"/>
                </a:solidFill>
              </a:rPr>
              <a:t>daha iyi hale gelmesini</a:t>
            </a:r>
            <a:r>
              <a:rPr lang="tr" sz="1120">
                <a:solidFill>
                  <a:schemeClr val="dk1"/>
                </a:solidFill>
              </a:rPr>
              <a:t> sağlar.</a:t>
            </a:r>
            <a:endParaRPr sz="1120">
              <a:solidFill>
                <a:schemeClr val="dk1"/>
              </a:solidFill>
            </a:endParaRPr>
          </a:p>
          <a:p>
            <a:pPr indent="-29972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"/>
              <a:buChar char="●"/>
            </a:pPr>
            <a:r>
              <a:rPr b="1" lang="tr" sz="1120">
                <a:solidFill>
                  <a:schemeClr val="dk1"/>
                </a:solidFill>
              </a:rPr>
              <a:t>Örnek:</a:t>
            </a:r>
            <a:r>
              <a:rPr lang="tr" sz="1120">
                <a:solidFill>
                  <a:schemeClr val="dk1"/>
                </a:solidFill>
              </a:rPr>
              <a:t> E-postalarının spam (istenmeyen) olup olmadığına karar vermesi.</a:t>
            </a:r>
            <a:endParaRPr sz="112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tr" sz="1290">
                <a:solidFill>
                  <a:schemeClr val="dk1"/>
                </a:solidFill>
              </a:rPr>
              <a:t>Derin Öğrenme (DÖ)</a:t>
            </a:r>
            <a:endParaRPr b="1" sz="1290">
              <a:solidFill>
                <a:schemeClr val="dk1"/>
              </a:solidFill>
            </a:endParaRPr>
          </a:p>
          <a:p>
            <a:pPr indent="-29972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20"/>
              <a:buChar char="●"/>
            </a:pPr>
            <a:r>
              <a:rPr b="1" lang="tr" sz="1120">
                <a:solidFill>
                  <a:schemeClr val="dk1"/>
                </a:solidFill>
              </a:rPr>
              <a:t>Nedir?</a:t>
            </a:r>
            <a:r>
              <a:rPr lang="tr" sz="1120">
                <a:solidFill>
                  <a:schemeClr val="dk1"/>
                </a:solidFill>
              </a:rPr>
              <a:t> Makine Öğrenmesinin daha gelişmiş bir şeklidir. İnsan beynine benzer yapılar kullanır.</a:t>
            </a:r>
            <a:endParaRPr sz="1120">
              <a:solidFill>
                <a:schemeClr val="dk1"/>
              </a:solidFill>
            </a:endParaRPr>
          </a:p>
          <a:p>
            <a:pPr indent="-29972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"/>
              <a:buChar char="●"/>
            </a:pPr>
            <a:r>
              <a:rPr b="1" lang="tr" sz="1120">
                <a:solidFill>
                  <a:schemeClr val="dk1"/>
                </a:solidFill>
              </a:rPr>
              <a:t>Örnek:</a:t>
            </a:r>
            <a:r>
              <a:rPr lang="tr" sz="1120">
                <a:solidFill>
                  <a:schemeClr val="dk1"/>
                </a:solidFill>
              </a:rPr>
              <a:t> Yüz tanıma, karmaşık görüntülerdeki detayları ayırt etme.</a:t>
            </a:r>
            <a:endParaRPr sz="112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tr" sz="1290">
                <a:solidFill>
                  <a:schemeClr val="dk1"/>
                </a:solidFill>
              </a:rPr>
              <a:t>Doğal Dil İşleme (DDİ)</a:t>
            </a:r>
            <a:endParaRPr b="1" sz="1290">
              <a:solidFill>
                <a:schemeClr val="dk1"/>
              </a:solidFill>
            </a:endParaRPr>
          </a:p>
          <a:p>
            <a:pPr indent="-29972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20"/>
              <a:buChar char="●"/>
            </a:pPr>
            <a:r>
              <a:rPr b="1" lang="tr" sz="1120">
                <a:solidFill>
                  <a:schemeClr val="dk1"/>
                </a:solidFill>
              </a:rPr>
              <a:t>Nedir?</a:t>
            </a:r>
            <a:r>
              <a:rPr lang="tr" sz="1120">
                <a:solidFill>
                  <a:schemeClr val="dk1"/>
                </a:solidFill>
              </a:rPr>
              <a:t> Bilgisayarların </a:t>
            </a:r>
            <a:r>
              <a:rPr b="1" lang="tr" sz="1120">
                <a:solidFill>
                  <a:schemeClr val="dk1"/>
                </a:solidFill>
              </a:rPr>
              <a:t>insan dilini</a:t>
            </a:r>
            <a:r>
              <a:rPr lang="tr" sz="1120">
                <a:solidFill>
                  <a:schemeClr val="dk1"/>
                </a:solidFill>
              </a:rPr>
              <a:t> (konuşma ve yazma) anlaması, çevirmesi ve üretmesi.</a:t>
            </a:r>
            <a:endParaRPr sz="1120">
              <a:solidFill>
                <a:schemeClr val="dk1"/>
              </a:solidFill>
            </a:endParaRPr>
          </a:p>
          <a:p>
            <a:pPr indent="-29972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"/>
              <a:buChar char="●"/>
            </a:pPr>
            <a:r>
              <a:rPr b="1" lang="tr" sz="1120">
                <a:solidFill>
                  <a:schemeClr val="dk1"/>
                </a:solidFill>
              </a:rPr>
              <a:t>Örnek:</a:t>
            </a:r>
            <a:r>
              <a:rPr lang="tr" sz="1120">
                <a:solidFill>
                  <a:schemeClr val="dk1"/>
                </a:solidFill>
              </a:rPr>
              <a:t> Google Çeviri, metin yazan sohbet robotları (chatbotlar).</a:t>
            </a:r>
            <a:endParaRPr sz="171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4572000" y="445025"/>
            <a:ext cx="4260300" cy="93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Zekanın Alt Boyutları (YZ Ailesi)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4572000" y="1727100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4738"/>
              <a:buFont typeface="Arial"/>
              <a:buNone/>
            </a:pPr>
            <a:r>
              <a:rPr b="1" lang="tr" sz="2009">
                <a:solidFill>
                  <a:schemeClr val="dk1"/>
                </a:solidFill>
              </a:rPr>
              <a:t>Bilgisayarla Görü</a:t>
            </a:r>
            <a:endParaRPr b="1" sz="2009">
              <a:solidFill>
                <a:schemeClr val="dk1"/>
              </a:solidFill>
            </a:endParaRPr>
          </a:p>
          <a:p>
            <a:pPr indent="-300416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tr" sz="1809">
                <a:solidFill>
                  <a:schemeClr val="dk1"/>
                </a:solidFill>
              </a:rPr>
              <a:t>Nedir?</a:t>
            </a:r>
            <a:r>
              <a:rPr lang="tr" sz="1809">
                <a:solidFill>
                  <a:schemeClr val="dk1"/>
                </a:solidFill>
              </a:rPr>
              <a:t> Bilgisayarların kameralardan gelen görüntüleri veya videoları </a:t>
            </a:r>
            <a:r>
              <a:rPr b="1" lang="tr" sz="1809">
                <a:solidFill>
                  <a:schemeClr val="dk1"/>
                </a:solidFill>
              </a:rPr>
              <a:t>görmesi ve anlaması</a:t>
            </a:r>
            <a:r>
              <a:rPr lang="tr" sz="1809">
                <a:solidFill>
                  <a:schemeClr val="dk1"/>
                </a:solidFill>
              </a:rPr>
              <a:t>.</a:t>
            </a:r>
            <a:endParaRPr sz="1809">
              <a:solidFill>
                <a:schemeClr val="dk1"/>
              </a:solidFill>
            </a:endParaRPr>
          </a:p>
          <a:p>
            <a:pPr indent="-30041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tr" sz="1809">
                <a:solidFill>
                  <a:schemeClr val="dk1"/>
                </a:solidFill>
              </a:rPr>
              <a:t>Örnek:</a:t>
            </a:r>
            <a:r>
              <a:rPr lang="tr" sz="1809">
                <a:solidFill>
                  <a:schemeClr val="dk1"/>
                </a:solidFill>
              </a:rPr>
              <a:t> Fabrikada hatalı ürünleri tespiti, yüz tanıma.</a:t>
            </a:r>
            <a:endParaRPr sz="1809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4738"/>
              <a:buFont typeface="Arial"/>
              <a:buNone/>
            </a:pPr>
            <a:r>
              <a:rPr b="1" lang="tr" sz="2009">
                <a:solidFill>
                  <a:schemeClr val="dk1"/>
                </a:solidFill>
              </a:rPr>
              <a:t>Robotik</a:t>
            </a:r>
            <a:endParaRPr b="1" sz="2009">
              <a:solidFill>
                <a:schemeClr val="dk1"/>
              </a:solidFill>
            </a:endParaRPr>
          </a:p>
          <a:p>
            <a:pPr indent="-300416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tr" sz="1809">
                <a:solidFill>
                  <a:schemeClr val="dk1"/>
                </a:solidFill>
              </a:rPr>
              <a:t>Nedir?</a:t>
            </a:r>
            <a:r>
              <a:rPr lang="tr" sz="1809">
                <a:solidFill>
                  <a:schemeClr val="dk1"/>
                </a:solidFill>
              </a:rPr>
              <a:t> Gerçek dünyada iş yapabilen fiziksel robotların yapay zeka ile kontrol edilmesi.</a:t>
            </a:r>
            <a:endParaRPr sz="1809">
              <a:solidFill>
                <a:schemeClr val="dk1"/>
              </a:solidFill>
            </a:endParaRPr>
          </a:p>
          <a:p>
            <a:pPr indent="-30041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tr" sz="1809">
                <a:solidFill>
                  <a:schemeClr val="dk1"/>
                </a:solidFill>
              </a:rPr>
              <a:t>Örnek:</a:t>
            </a:r>
            <a:r>
              <a:rPr lang="tr" sz="1809">
                <a:solidFill>
                  <a:schemeClr val="dk1"/>
                </a:solidFill>
              </a:rPr>
              <a:t> Otomasyon yapan endüstriyel robotlar, temizlik robotları.</a:t>
            </a:r>
            <a:endParaRPr sz="1809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4738"/>
              <a:buFont typeface="Arial"/>
              <a:buNone/>
            </a:pPr>
            <a:r>
              <a:rPr b="1" lang="tr" sz="2009">
                <a:solidFill>
                  <a:schemeClr val="dk1"/>
                </a:solidFill>
              </a:rPr>
              <a:t>Uzman Sistemler</a:t>
            </a:r>
            <a:endParaRPr b="1" sz="2009">
              <a:solidFill>
                <a:schemeClr val="dk1"/>
              </a:solidFill>
            </a:endParaRPr>
          </a:p>
          <a:p>
            <a:pPr indent="-300416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tr" sz="1809">
                <a:solidFill>
                  <a:schemeClr val="dk1"/>
                </a:solidFill>
              </a:rPr>
              <a:t>Nedir?</a:t>
            </a:r>
            <a:r>
              <a:rPr lang="tr" sz="1809">
                <a:solidFill>
                  <a:schemeClr val="dk1"/>
                </a:solidFill>
              </a:rPr>
              <a:t> Belirli bir alanda (örneğin tıp veya hukuk) bir uzmanın bilgisini taklit eden sistemler.</a:t>
            </a:r>
            <a:endParaRPr sz="1809">
              <a:solidFill>
                <a:schemeClr val="dk1"/>
              </a:solidFill>
            </a:endParaRPr>
          </a:p>
          <a:p>
            <a:pPr indent="-30041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tr" sz="1809">
                <a:solidFill>
                  <a:schemeClr val="dk1"/>
                </a:solidFill>
              </a:rPr>
              <a:t>Örnek:</a:t>
            </a:r>
            <a:r>
              <a:rPr lang="tr" sz="1809">
                <a:solidFill>
                  <a:schemeClr val="dk1"/>
                </a:solidFill>
              </a:rPr>
              <a:t> Doktorlara hastalık teşhisinde yardımcı olan programlar.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4572000" y="4450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/>
              <a:t>Yapay Zeka ve Güvenlik</a:t>
            </a:r>
            <a:endParaRPr b="1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tr" sz="2500" u="sng">
                <a:solidFill>
                  <a:schemeClr val="dk1"/>
                </a:solidFill>
              </a:rPr>
              <a:t>Yapay zekayı kullanırken hem harika özelliklerinden faydalanmalı hem de dikkatli olmalıyız.</a:t>
            </a:r>
            <a:endParaRPr b="1" i="1" sz="2500" u="sng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4102675" y="233500"/>
            <a:ext cx="49548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Zeka Kullanırken Dikkat Edilmesi Gereken Hususlar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4572000" y="13809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Gizlilik: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YZ uygulamalarına verdiğiniz </a:t>
            </a:r>
            <a:r>
              <a:rPr b="1" lang="tr" sz="1300">
                <a:solidFill>
                  <a:schemeClr val="dk1"/>
                </a:solidFill>
              </a:rPr>
              <a:t>kişisel bilgilerinizi</a:t>
            </a:r>
            <a:r>
              <a:rPr lang="tr" sz="1300">
                <a:solidFill>
                  <a:schemeClr val="dk1"/>
                </a:solidFill>
              </a:rPr>
              <a:t> (adınız, fotoğrafınız vb.) kimsenin kötüye kullanmaması için dikkatli olun.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Doğruluk: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YZ'nin verdiği bilgilerin </a:t>
            </a:r>
            <a:r>
              <a:rPr b="1" lang="tr" sz="1300">
                <a:solidFill>
                  <a:schemeClr val="dk1"/>
                </a:solidFill>
              </a:rPr>
              <a:t>her zaman doğru olmayabileceğini</a:t>
            </a:r>
            <a:r>
              <a:rPr lang="tr" sz="1300">
                <a:solidFill>
                  <a:schemeClr val="dk1"/>
                </a:solidFill>
              </a:rPr>
              <a:t> unutmayın. Önemli kararlar alırken bilgiyi başka kaynaklardan </a:t>
            </a:r>
            <a:r>
              <a:rPr b="1" lang="tr" sz="1300">
                <a:solidFill>
                  <a:schemeClr val="dk1"/>
                </a:solidFill>
              </a:rPr>
              <a:t>kontrol edin</a:t>
            </a:r>
            <a:r>
              <a:rPr lang="tr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Bağımlılık: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YZ'nin sizin için her şeyi yapmasına izin vermeyin. </a:t>
            </a:r>
            <a:r>
              <a:rPr b="1" lang="tr" sz="1300">
                <a:solidFill>
                  <a:schemeClr val="dk1"/>
                </a:solidFill>
              </a:rPr>
              <a:t>Kendi düşünme ve problem çözme yeteneğinizi</a:t>
            </a:r>
            <a:r>
              <a:rPr lang="tr" sz="1300">
                <a:solidFill>
                  <a:schemeClr val="dk1"/>
                </a:solidFill>
              </a:rPr>
              <a:t> kullanmaya devam edin.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tr" sz="1400">
                <a:solidFill>
                  <a:schemeClr val="dk1"/>
                </a:solidFill>
              </a:rPr>
              <a:t>Kötüye Kullanım: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YZ araçlarını </a:t>
            </a:r>
            <a:r>
              <a:rPr b="1" lang="tr" sz="1300">
                <a:solidFill>
                  <a:schemeClr val="dk1"/>
                </a:solidFill>
              </a:rPr>
              <a:t>başka insanlara zarar vermek</a:t>
            </a:r>
            <a:r>
              <a:rPr lang="tr" sz="1300">
                <a:solidFill>
                  <a:schemeClr val="dk1"/>
                </a:solidFill>
              </a:rPr>
              <a:t> veya </a:t>
            </a:r>
            <a:r>
              <a:rPr b="1" lang="tr" sz="1300">
                <a:solidFill>
                  <a:schemeClr val="dk1"/>
                </a:solidFill>
              </a:rPr>
              <a:t>okul kurallarını çiğnemek</a:t>
            </a:r>
            <a:r>
              <a:rPr lang="tr" sz="1300">
                <a:solidFill>
                  <a:schemeClr val="dk1"/>
                </a:solidFill>
              </a:rPr>
              <a:t> için kullanmayın.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666150" y="118150"/>
            <a:ext cx="5478000" cy="10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Zeka Kullanırken</a:t>
            </a:r>
            <a:r>
              <a:rPr lang="tr"/>
              <a:t> </a:t>
            </a:r>
            <a:r>
              <a:rPr lang="tr"/>
              <a:t>Karşılaşabileceğiniz Sorunlar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Yanlış Kararlar: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YZ, yanlış veya eksik verilerle eğitilirse </a:t>
            </a:r>
            <a:r>
              <a:rPr b="1" lang="tr" sz="1300">
                <a:solidFill>
                  <a:schemeClr val="dk1"/>
                </a:solidFill>
              </a:rPr>
              <a:t>hatalı veya önyargılı</a:t>
            </a:r>
            <a:r>
              <a:rPr lang="tr" sz="1300">
                <a:solidFill>
                  <a:schemeClr val="dk1"/>
                </a:solidFill>
              </a:rPr>
              <a:t> kararlar verebilir.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Gizlilik İhlali: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YZ sistemleri çok fazla veri topladığı için, bu verilerin </a:t>
            </a:r>
            <a:r>
              <a:rPr b="1" lang="tr" sz="1300">
                <a:solidFill>
                  <a:schemeClr val="dk1"/>
                </a:solidFill>
              </a:rPr>
              <a:t>çalınma riski</a:t>
            </a:r>
            <a:r>
              <a:rPr lang="tr" sz="1300">
                <a:solidFill>
                  <a:schemeClr val="dk1"/>
                </a:solidFill>
              </a:rPr>
              <a:t> olabilir.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tr" sz="1400">
                <a:solidFill>
                  <a:schemeClr val="dk1"/>
                </a:solidFill>
              </a:rPr>
              <a:t>Güvenlik Açıkları: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Kötü niyetli kişiler YZ sistemlerini kandırarak </a:t>
            </a:r>
            <a:r>
              <a:rPr b="1" lang="tr" sz="1300">
                <a:solidFill>
                  <a:schemeClr val="dk1"/>
                </a:solidFill>
              </a:rPr>
              <a:t>yanlış işler</a:t>
            </a:r>
            <a:r>
              <a:rPr lang="tr" sz="1300">
                <a:solidFill>
                  <a:schemeClr val="dk1"/>
                </a:solidFill>
              </a:rPr>
              <a:t> yapmasını sağlayabilir.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tr" sz="1400">
                <a:solidFill>
                  <a:schemeClr val="dk1"/>
                </a:solidFill>
              </a:rPr>
              <a:t>İş Kaybı Korkusu:</a:t>
            </a:r>
            <a:r>
              <a:rPr lang="tr" sz="1400">
                <a:solidFill>
                  <a:schemeClr val="dk1"/>
                </a:solidFill>
              </a:rPr>
              <a:t> </a:t>
            </a:r>
            <a:r>
              <a:rPr lang="tr" sz="1300">
                <a:solidFill>
                  <a:schemeClr val="dk1"/>
                </a:solidFill>
              </a:rPr>
              <a:t>Bazı işler robotlar ve YZ tarafından yapılmaya başlanabilir (ama yeni YZ işleri de ortaya çıkacaktır!)</a:t>
            </a:r>
            <a:r>
              <a:rPr lang="tr" sz="1400">
                <a:solidFill>
                  <a:schemeClr val="dk1"/>
                </a:solidFill>
              </a:rPr>
              <a:t>.</a:t>
            </a:r>
            <a:endParaRPr sz="2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Sorular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arenR"/>
            </a:pPr>
            <a:r>
              <a:rPr lang="tr">
                <a:solidFill>
                  <a:srgbClr val="000000"/>
                </a:solidFill>
              </a:rPr>
              <a:t>Kelime işlemci programına bir örnek verin.</a:t>
            </a:r>
            <a:endParaRPr>
              <a:solidFill>
                <a:srgbClr val="000000"/>
              </a:solidFill>
            </a:endParaRPr>
          </a:p>
          <a:p>
            <a:pPr indent="-342900" lvl="0" marL="9144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tr">
                <a:solidFill>
                  <a:srgbClr val="000000"/>
                </a:solidFill>
              </a:rPr>
              <a:t>Microsoft Word veya Google Dokümanlar.</a:t>
            </a:r>
            <a:endParaRPr>
              <a:solidFill>
                <a:srgbClr val="000000"/>
              </a:solidFill>
            </a:endParaRPr>
          </a:p>
          <a:p>
            <a:pPr indent="0" lvl="0" marL="1371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arenR"/>
            </a:pPr>
            <a:r>
              <a:rPr lang="tr">
                <a:solidFill>
                  <a:srgbClr val="000000"/>
                </a:solidFill>
              </a:rPr>
              <a:t>Görselde renk uyumu ne anlama gelir?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800"/>
              <a:buChar char="●"/>
            </a:pPr>
            <a:r>
              <a:rPr lang="tr">
                <a:solidFill>
                  <a:srgbClr val="000000"/>
                </a:solidFill>
              </a:rPr>
              <a:t>Seçilen renklerin birbirini rahatsız etmemesi ve görsel olarak hoş görünmesidir.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Sorular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arenR"/>
            </a:pPr>
            <a:r>
              <a:rPr lang="tr">
                <a:solidFill>
                  <a:srgbClr val="000000"/>
                </a:solidFill>
              </a:rPr>
              <a:t>Sunumda sadelik (az detay) neden önemlidir?</a:t>
            </a:r>
            <a:endParaRPr>
              <a:solidFill>
                <a:srgbClr val="000000"/>
              </a:solidFill>
            </a:endParaRPr>
          </a:p>
          <a:p>
            <a:pPr indent="-342900" lvl="0" marL="9144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tr">
                <a:solidFill>
                  <a:srgbClr val="000000"/>
                </a:solidFill>
              </a:rPr>
              <a:t>İzleyicinin ana konuya odaklanmasını sağlamak için.</a:t>
            </a:r>
            <a:endParaRPr>
              <a:solidFill>
                <a:srgbClr val="000000"/>
              </a:solidFill>
            </a:endParaRPr>
          </a:p>
          <a:p>
            <a:pPr indent="0" lvl="0" marL="1371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arenR"/>
            </a:pPr>
            <a:r>
              <a:rPr lang="tr">
                <a:solidFill>
                  <a:srgbClr val="000000"/>
                </a:solidFill>
              </a:rPr>
              <a:t>Evimizdeki kablosuz (Wi-Fi) internet bağlantısı bir ağ mıdır?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800"/>
              <a:buChar char="●"/>
            </a:pPr>
            <a:r>
              <a:rPr lang="tr">
                <a:solidFill>
                  <a:srgbClr val="000000"/>
                </a:solidFill>
              </a:rPr>
              <a:t>Evet, evimizdeki cihazları birbirine bağlayan bir yerel ağdır.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