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2c726d91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c2c726d91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c2c726d915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c2c726d91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c2c726d91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c2c726d91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c2c726d915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c2c726d915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c2c726d915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c2c726d915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c2c726d915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c2c726d915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c2c726d915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c2c726d915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c2c726d915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c2c726d915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2c726d915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c2c726d915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c2c726d915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c2c726d915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c2c726d915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c2c726d91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c2c726d915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c2c726d915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c2c726d91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c2c726d91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2c726d915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c2c726d915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c2c726d915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c2c726d915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c2c726d915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c2c726d915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c2c726d915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c2c726d915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Dijital Ortamlarda Gizlilik ve Güvenlik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1620550" y="1152475"/>
            <a:ext cx="526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200">
                <a:solidFill>
                  <a:schemeClr val="dk1"/>
                </a:solidFill>
              </a:rPr>
              <a:t>Dijital ortamlar</a:t>
            </a:r>
            <a:r>
              <a:rPr lang="tr" sz="1200">
                <a:solidFill>
                  <a:schemeClr val="dk1"/>
                </a:solidFill>
              </a:rPr>
              <a:t>; internet, bilgisayar, tablet, telefon, oyunlar ve sosyal medya gibi alanlardır. Bu ortamlarda eğlenir, ödev yapar ve arkadaşlarımızla iletişim kurarız. Ancak bu ortamları kullanırken </a:t>
            </a:r>
            <a:r>
              <a:rPr b="1" lang="tr" sz="1200">
                <a:solidFill>
                  <a:schemeClr val="dk1"/>
                </a:solidFill>
              </a:rPr>
              <a:t>gizlilik ve güvenliğe dikkat etmezsek</a:t>
            </a:r>
            <a:r>
              <a:rPr lang="tr" sz="1200">
                <a:solidFill>
                  <a:schemeClr val="dk1"/>
                </a:solidFill>
              </a:rPr>
              <a:t> bazı tehlikelerle karşılaşabiliriz.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tr" sz="1200">
                <a:solidFill>
                  <a:schemeClr val="dk1"/>
                </a:solidFill>
              </a:rPr>
              <a:t>İnternette karşılaşabileceğimiz bazı tehlikeleri tanımak, kendimizi korumanın </a:t>
            </a:r>
            <a:r>
              <a:rPr b="1" lang="tr" sz="1200">
                <a:solidFill>
                  <a:schemeClr val="dk1"/>
                </a:solidFill>
              </a:rPr>
              <a:t>ilk adımıdır</a:t>
            </a:r>
            <a:r>
              <a:rPr lang="tr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1) Kimlik Hırsızlığı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13716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Kimlik hırsızlığı; bir kişinin </a:t>
            </a:r>
            <a:r>
              <a:rPr b="1" lang="tr" sz="1100">
                <a:solidFill>
                  <a:schemeClr val="dk1"/>
                </a:solidFill>
              </a:rPr>
              <a:t>başkasına ait kişisel bilgileri izinsiz kullanmasıdır</a:t>
            </a:r>
            <a:r>
              <a:rPr lang="tr" sz="1100">
                <a:solidFill>
                  <a:schemeClr val="dk1"/>
                </a:solidFill>
              </a:rPr>
              <a:t>.</a:t>
            </a:r>
            <a:br>
              <a:rPr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Bu bilgilerle sahte hesaplar açılabilir veya yasa dışı işler yapılabilir.</a:t>
            </a:r>
            <a:endParaRPr sz="11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Kişisel bilgilere örnekler:</a:t>
            </a:r>
            <a:endParaRPr b="1" sz="1100">
              <a:solidFill>
                <a:schemeClr val="dk1"/>
              </a:solidFill>
            </a:endParaRPr>
          </a:p>
          <a:p>
            <a:pPr indent="-298450" lvl="0" marL="18288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Ad, soyad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Doğum tarihi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Kimlik numarası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Şifreler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Örnek:</a:t>
            </a:r>
            <a:br>
              <a:rPr b="1"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İnternetten bir kişinin bilgilerini bularak onun adına kredi başvurusu yapmak.</a:t>
            </a:r>
            <a:endParaRPr sz="11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👉 </a:t>
            </a:r>
            <a:r>
              <a:rPr b="1" lang="tr" sz="1100">
                <a:solidFill>
                  <a:schemeClr val="dk1"/>
                </a:solidFill>
              </a:rPr>
              <a:t>Sonuç:</a:t>
            </a:r>
            <a:br>
              <a:rPr b="1"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Bilgilerimizi paylaşmazsak kimlik hırsızlığına karşı kendimizi korumuş oluruz.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2) Sosyal Mühendislik Saldırıları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828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Sosyal mühendislik, insanları </a:t>
            </a:r>
            <a:r>
              <a:rPr b="1" lang="tr" sz="1100">
                <a:solidFill>
                  <a:schemeClr val="dk1"/>
                </a:solidFill>
              </a:rPr>
              <a:t>kandırarak bilgi almaya çalışma yöntemidir</a:t>
            </a:r>
            <a:r>
              <a:rPr lang="tr" sz="1100">
                <a:solidFill>
                  <a:schemeClr val="dk1"/>
                </a:solidFill>
              </a:rPr>
              <a:t>.</a:t>
            </a:r>
            <a:br>
              <a:rPr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Genellikle banka, polis veya tanınmış bir kurum gibi davranırlar.</a:t>
            </a:r>
            <a:endParaRPr sz="1100">
              <a:solidFill>
                <a:schemeClr val="dk1"/>
              </a:solidFill>
            </a:endParaRPr>
          </a:p>
          <a:p>
            <a:pPr indent="0" lvl="0" marL="1828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Nasıl yapılır?</a:t>
            </a:r>
            <a:endParaRPr b="1" sz="1100">
              <a:solidFill>
                <a:schemeClr val="dk1"/>
              </a:solidFill>
            </a:endParaRPr>
          </a:p>
          <a:p>
            <a:pPr indent="-298450" lvl="0" marL="22860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Sahte e-posta gönderilir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Mesajdaki linke tıklamanız istenir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Şifre veya kart bilgileri sorulur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0" lvl="0" marL="1828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Örnek:</a:t>
            </a:r>
            <a:br>
              <a:rPr b="1"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Bankadan gelmiş gibi görünen bir e-posta ile sahte siteye yönlendirilmek.</a:t>
            </a:r>
            <a:endParaRPr sz="1100">
              <a:solidFill>
                <a:schemeClr val="dk1"/>
              </a:solidFill>
            </a:endParaRPr>
          </a:p>
          <a:p>
            <a:pPr indent="0" lvl="0" marL="18288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👉 </a:t>
            </a:r>
            <a:r>
              <a:rPr b="1" lang="tr" sz="1100">
                <a:solidFill>
                  <a:schemeClr val="dk1"/>
                </a:solidFill>
              </a:rPr>
              <a:t>Unutma:</a:t>
            </a:r>
            <a:br>
              <a:rPr b="1"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Gerçek kurumlar </a:t>
            </a:r>
            <a:r>
              <a:rPr b="1" lang="tr" sz="1100">
                <a:solidFill>
                  <a:schemeClr val="dk1"/>
                </a:solidFill>
              </a:rPr>
              <a:t>asla şifre istemez</a:t>
            </a:r>
            <a:r>
              <a:rPr lang="tr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3) Siber Zorbalık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1828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Siber zorbalık, dijital ortamlarda bir kişiye </a:t>
            </a:r>
            <a:r>
              <a:rPr b="1" lang="tr" sz="1100">
                <a:solidFill>
                  <a:schemeClr val="dk1"/>
                </a:solidFill>
              </a:rPr>
              <a:t>bilerek ve sürekli zarar vermektir</a:t>
            </a:r>
            <a:r>
              <a:rPr lang="tr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  <a:p>
            <a:pPr indent="0" lvl="0" marL="1828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Örnek davranışlar:</a:t>
            </a:r>
            <a:endParaRPr b="1" sz="1100">
              <a:solidFill>
                <a:schemeClr val="dk1"/>
              </a:solidFill>
            </a:endParaRPr>
          </a:p>
          <a:p>
            <a:pPr indent="-298450" lvl="0" marL="22860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İzinsiz fotoğraf paylaşmak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Hakaret etmek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Tehdit veya şantaj yapmak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0" lvl="0" marL="1828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Örnek:</a:t>
            </a:r>
            <a:br>
              <a:rPr b="1"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Bir arkadaşının fotoğrafını izinsiz alıp alay ederek paylaşmak.</a:t>
            </a:r>
            <a:endParaRPr sz="1100">
              <a:solidFill>
                <a:schemeClr val="dk1"/>
              </a:solidFill>
            </a:endParaRPr>
          </a:p>
          <a:p>
            <a:pPr indent="0" lvl="0" marL="1828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👉 </a:t>
            </a:r>
            <a:r>
              <a:rPr b="1" lang="tr" sz="1100">
                <a:solidFill>
                  <a:schemeClr val="dk1"/>
                </a:solidFill>
              </a:rPr>
              <a:t>Ne yapmalıyız?</a:t>
            </a:r>
            <a:endParaRPr b="1" sz="1100">
              <a:solidFill>
                <a:schemeClr val="dk1"/>
              </a:solidFill>
            </a:endParaRPr>
          </a:p>
          <a:p>
            <a:pPr indent="-298450" lvl="0" marL="22860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Cevap vermemeliyiz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Kanıtları saklamalıyız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Aileye veya öğretmene söylemeliyiz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4) Virüsler ve Kötü Amaçlı Yazılımlar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828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Virüsler; bilgisayar, tablet ve telefonlara zarar veren yazılımlardır.</a:t>
            </a:r>
            <a:endParaRPr sz="1100">
              <a:solidFill>
                <a:schemeClr val="dk1"/>
              </a:solidFill>
            </a:endParaRPr>
          </a:p>
          <a:p>
            <a:pPr indent="0" lvl="0" marL="1828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Zararları:</a:t>
            </a:r>
            <a:endParaRPr b="1" sz="1100">
              <a:solidFill>
                <a:schemeClr val="dk1"/>
              </a:solidFill>
            </a:endParaRPr>
          </a:p>
          <a:p>
            <a:pPr indent="-298450" lvl="0" marL="22860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Dosyaları silebilir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Bilgileri çalabilir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Cihazı bozabilir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0" lvl="0" marL="18288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Örnek:</a:t>
            </a:r>
            <a:br>
              <a:rPr b="1"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E-postayla gelen zararlı bir dosyaya tıklayınca virüs bulaşması.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KİŞİSEL BİLGİLERİN GİZLİLİĞİ VE GÜVENLİĞİ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2286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Kişisel bilgiler sadece ad ve soyad değildir.</a:t>
            </a:r>
            <a:endParaRPr sz="1100">
              <a:solidFill>
                <a:schemeClr val="dk1"/>
              </a:solidFill>
            </a:endParaRPr>
          </a:p>
          <a:p>
            <a:pPr indent="0" lvl="0" marL="2286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Kişisel bilgi sayılanlar:</a:t>
            </a:r>
            <a:endParaRPr b="1" sz="1100">
              <a:solidFill>
                <a:schemeClr val="dk1"/>
              </a:solidFill>
            </a:endParaRPr>
          </a:p>
          <a:p>
            <a:pPr indent="-298450" lvl="0" marL="2743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Kimlik numarası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Telefon, adres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E-posta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Fotoğraf, video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Konum bilgisi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0" lvl="0" marL="22860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👉 Bu bilgileri paylaşmak </a:t>
            </a:r>
            <a:r>
              <a:rPr b="1" lang="tr" sz="1100">
                <a:solidFill>
                  <a:schemeClr val="dk1"/>
                </a:solidFill>
              </a:rPr>
              <a:t>tehlikeli sonuçlar</a:t>
            </a:r>
            <a:r>
              <a:rPr lang="tr" sz="1100">
                <a:solidFill>
                  <a:schemeClr val="dk1"/>
                </a:solidFill>
              </a:rPr>
              <a:t> doğurabilir.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tr" sz="2420"/>
              <a:t>GİZLİLİK VE GÜVENLİK KİŞİNİN KENDİSİNDEN BAŞLAR</a:t>
            </a:r>
            <a:endParaRPr sz="2420"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Kişisel verilerin korunmasında yasaların ve uluslararası sözleşmelerin getirmiş olduğu birtakım uygulama ve yaptırımlar olsa da gizlilik ve güvenlik kişinin kendisinde başlamaktadır.</a:t>
            </a:r>
            <a:br>
              <a:rPr lang="tr" sz="1100">
                <a:solidFill>
                  <a:schemeClr val="dk1"/>
                </a:solidFill>
              </a:rPr>
            </a:br>
            <a:br>
              <a:rPr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Yasalar ve kurallar olsa bile asıl sorumluluk </a:t>
            </a:r>
            <a:r>
              <a:rPr b="1" lang="tr" sz="1100">
                <a:solidFill>
                  <a:schemeClr val="dk1"/>
                </a:solidFill>
              </a:rPr>
              <a:t>bize aittir</a:t>
            </a:r>
            <a:r>
              <a:rPr lang="tr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  <a:p>
            <a:pPr indent="-298450" lvl="0" marL="18288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Paylaşmadan önce düşünmeliyiz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Herkese güvenmemeliyiz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tr" sz="1100">
                <a:solidFill>
                  <a:schemeClr val="dk1"/>
                </a:solidFill>
              </a:rPr>
              <a:t>İnternette yaptıklarımızın kalıcı olduğunu unutmamalıyız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tr" sz="1820"/>
              <a:t>BİLİŞİM TEKNOLOJİLERİ KULLANILIRKEN DİKKAT EDİLMESİ GEREKENLER</a:t>
            </a:r>
            <a:endParaRPr sz="1820"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1356350" y="1152475"/>
            <a:ext cx="54987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Bedava kontör, hediye çeki gibi aldatıcı mesajlar gönderen ve kendini polis, savcı gibi tanıtarak para, kontör, altın vb. isteyen kişilere inanmayın. Bu gibi şüpheli durumları ailenize ve yetkili kişilere bildirin.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Kimlik numarası, adres, iletişim bilgisi ve konum gibi sizi tanıtan ve tarif eden bilgileri paylaşmayın.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Özel resim ve videolarınızı başkaları ile paylaşmayın. Eğlenceli gibi görünen testler, senin hakkında bilgi toplamak için hazırlanmış tuzaklar olabilir. Bir kez daha düşünün.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Bilmediğiniz adreslerden gelen e-postaları açmayın, mesajlardaki bağlantılara tıklamayın. Unutma! Bilinen markalar veya kurumlar sizden asla parola, kimlik bilgileri gibi kişisel bilgiler istemez.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İnternet kafe ve alışveriş merkezleri gibi internetin ortak kullanıldığı alanlarda interneti sadece bilgi alma ve eğlence gibi temel amaçlar için kullanın. Özel işlemlerinizi bu alanlarda yapmayın.</a:t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1820"/>
              <a:t>BİLİŞİM TEKNOLOJİLERİ KULLANILIRKEN DİKKAT EDİLMESİ GEREKENLER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1670075" y="1152475"/>
            <a:ext cx="50031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Olumsuz ve şüpheli durumlarda, durum daha da kötüye gitmeden mutlaka ailenize haber verin.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İnternetteki bilgilerin tamamının doğru olmadığını unutmayın. Bilginin doğruluğunu ve gerçekliğini farklı kaynaklardan da araştırın.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Başkalarına karşı saygılı olun; kaba yorumlar ve konuşmalar yapmayın.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Yasa dışı ve ahlak dışı sitelerden ve uygulamalardan kaçının. Alışveriş, dosya indirme gibi işlemlerinizi bilinen ve güvenli internet sitelerinden yapın.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Etik ilkelere uygun davranmaya özen gösterin. Paylaşımlarınızın sizin haricinizde pek çok kişinin de göreceğini ve geri dönüşünün olmayacağını unutmayın.</a:t>
            </a:r>
            <a:endParaRPr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1820"/>
              <a:t>BİLİŞİM TEKNOLOJİLERİ KULLANILIRKEN DİKKAT EDİLMESİ GEREKENLER</a:t>
            </a:r>
            <a:endParaRPr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1670075" y="1152475"/>
            <a:ext cx="52095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Tanımadığınız kişilerle arkadaşlık kurmayın, sohbet etmeyin.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Gerçek hayatta yapmayacağınız şeyleri dijital ortamlarda da yapmayın.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İnternette tanıştığınız kişilere gerçek kimliğinizle ilgili bilgi vermeyin.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Kimsenin özel bilgi ya da belgesini izin almadan saklamayın ve yayınlamayın.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Güçlü şifreler (parolalar) belirleyin ve bu şifreleri belirli aralıklarla değiştirin.</a:t>
            </a:r>
            <a:endParaRPr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1820"/>
              <a:t>BİLİŞİM TEKNOLOJİLERİ KULLANILIRKEN DİKKAT EDİLMESİ GEREKENLER</a:t>
            </a:r>
            <a:endParaRPr/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1703100" y="1152475"/>
            <a:ext cx="51765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Dışarıdan (harici bellekler) veya internetten bilgisayarınıza yüklediğiniz dosyaları virüs ve casus yazılım taramasından geçirin.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Güncel bir antivirüs yazılımı kullanın ve düzenli olarak güncelleyin.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Bilgisayar, tablet ya da akıllı telefon gibi cihazlarınıza açılış parolası ve ekran kilidi gibi şifreler ekleyin.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Önemli bilgilerinizi farklı ortamlara belirli aralıklarla yedekleyin.</a:t>
            </a:r>
            <a:br>
              <a:rPr b="1" lang="tr" sz="1100">
                <a:solidFill>
                  <a:schemeClr val="dk1"/>
                </a:solidFill>
              </a:rPr>
            </a:br>
            <a:endParaRPr b="1" sz="1100">
              <a:solidFill>
                <a:schemeClr val="dk1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tr" sz="1100">
                <a:solidFill>
                  <a:schemeClr val="dk1"/>
                </a:solidFill>
              </a:rPr>
              <a:t>Akıllı cep telefonlarınıza işinize çok yaramayan ve birçok bilginize kolaylıkla erişebilen uygulamaları yüklemeyin.</a:t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KİŞİSEL BİLGİLERİN KORUNMASI</a:t>
            </a:r>
            <a:endParaRPr/>
          </a:p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1661825" y="1152475"/>
            <a:ext cx="52179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b="1" lang="tr" sz="1700">
                <a:solidFill>
                  <a:schemeClr val="dk1"/>
                </a:solidFill>
              </a:rPr>
              <a:t>1. Güçlü Şifreler Oluşturmak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Çevrimiçi ortamlarda etik değerlere uymalıyız. Sahte kimlik bilgileri kullanmamalıyız. Başkalarının da sizin kimlik bilgilerinizi kullanarak işlemler yapabileceğini düşünün ve </a:t>
            </a:r>
            <a:r>
              <a:rPr b="1" lang="tr" sz="1100">
                <a:solidFill>
                  <a:schemeClr val="dk1"/>
                </a:solidFill>
              </a:rPr>
              <a:t>kimlik bilgileriniz ile şifrenizi kimseyle paylaşmayın.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b="1" lang="tr" sz="1700">
                <a:solidFill>
                  <a:schemeClr val="dk1"/>
                </a:solidFill>
              </a:rPr>
              <a:t>Güvenli Parola Oluşturma İlkeleri</a:t>
            </a:r>
            <a:endParaRPr b="1" sz="17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tr" sz="1100">
                <a:solidFill>
                  <a:schemeClr val="dk1"/>
                </a:solidFill>
              </a:rPr>
              <a:t>Herkesin kolay bulabileceği ve tahmin edebileceği şifreler tercih etmeyin.</a:t>
            </a:r>
            <a:br>
              <a:rPr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  Doğum tarihiniz, adınız, soyadınız gibi bilgileri şifre olarak kullanmayın.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tr" sz="1100">
                <a:solidFill>
                  <a:schemeClr val="dk1"/>
                </a:solidFill>
              </a:rPr>
              <a:t>Ardışık rakamlar ve harflerden oluşan şifreler belirlemeyin.</a:t>
            </a:r>
            <a:br>
              <a:rPr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  </a:t>
            </a:r>
            <a:r>
              <a:rPr b="1" lang="tr" sz="1100">
                <a:solidFill>
                  <a:schemeClr val="dk1"/>
                </a:solidFill>
              </a:rPr>
              <a:t>123456, abcde</a:t>
            </a:r>
            <a:r>
              <a:rPr lang="tr" sz="1100">
                <a:solidFill>
                  <a:schemeClr val="dk1"/>
                </a:solidFill>
              </a:rPr>
              <a:t> gibi şifreler kullanmayın.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tr" sz="1100">
                <a:solidFill>
                  <a:schemeClr val="dk1"/>
                </a:solidFill>
              </a:rPr>
              <a:t>Çok kısa şifreler kullanmayın, şifrelerin </a:t>
            </a:r>
            <a:r>
              <a:rPr b="1" lang="tr" sz="1100">
                <a:solidFill>
                  <a:schemeClr val="dk1"/>
                </a:solidFill>
              </a:rPr>
              <a:t>en az 8 karakter</a:t>
            </a:r>
            <a:r>
              <a:rPr lang="tr" sz="1100">
                <a:solidFill>
                  <a:schemeClr val="dk1"/>
                </a:solidFill>
              </a:rPr>
              <a:t> olmasına özen gösterin.</a:t>
            </a:r>
            <a:br>
              <a:rPr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  </a:t>
            </a:r>
            <a:r>
              <a:rPr b="1" lang="tr" sz="1100">
                <a:solidFill>
                  <a:schemeClr val="dk1"/>
                </a:solidFill>
              </a:rPr>
              <a:t>a1b, 125, aa11</a:t>
            </a:r>
            <a:r>
              <a:rPr lang="tr" sz="1100">
                <a:solidFill>
                  <a:schemeClr val="dk1"/>
                </a:solidFill>
              </a:rPr>
              <a:t> gibi kısa şifreler kullanmayın.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b="1" lang="tr" sz="1100">
                <a:solidFill>
                  <a:schemeClr val="dk1"/>
                </a:solidFill>
              </a:rPr>
              <a:t>Büyük/küçük harf, rakam ve simgeleri</a:t>
            </a:r>
            <a:r>
              <a:rPr lang="tr" sz="1100">
                <a:solidFill>
                  <a:schemeClr val="dk1"/>
                </a:solidFill>
              </a:rPr>
              <a:t> bir arada kullanın.</a:t>
            </a:r>
            <a:br>
              <a:rPr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  </a:t>
            </a:r>
            <a:r>
              <a:rPr b="1" lang="tr" sz="1100">
                <a:solidFill>
                  <a:schemeClr val="dk1"/>
                </a:solidFill>
              </a:rPr>
              <a:t>tekin4025</a:t>
            </a:r>
            <a:r>
              <a:rPr lang="tr" sz="1100">
                <a:solidFill>
                  <a:schemeClr val="dk1"/>
                </a:solidFill>
              </a:rPr>
              <a:t> yerine </a:t>
            </a:r>
            <a:r>
              <a:rPr b="1" lang="tr" sz="1100">
                <a:solidFill>
                  <a:schemeClr val="dk1"/>
                </a:solidFill>
              </a:rPr>
              <a:t>TeKiN@4025</a:t>
            </a:r>
            <a:r>
              <a:rPr lang="tr" sz="1100">
                <a:solidFill>
                  <a:schemeClr val="dk1"/>
                </a:solidFill>
              </a:rPr>
              <a:t> gibi kullanımları tercih edin.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tr" sz="1100">
                <a:solidFill>
                  <a:schemeClr val="dk1"/>
                </a:solidFill>
              </a:rPr>
              <a:t>Unutmayacağınız bir şifre oluşturun. Farklı sitelerde uygun eklemeler yaparak şifrenizi farklılaştırın.</a:t>
            </a:r>
            <a:br>
              <a:rPr lang="tr" sz="1100">
                <a:solidFill>
                  <a:schemeClr val="dk1"/>
                </a:solidFill>
              </a:rPr>
            </a:br>
            <a:r>
              <a:rPr lang="tr" sz="1100">
                <a:solidFill>
                  <a:schemeClr val="dk1"/>
                </a:solidFill>
              </a:rPr>
              <a:t>   </a:t>
            </a:r>
            <a:r>
              <a:rPr b="1" lang="tr" sz="1100">
                <a:solidFill>
                  <a:schemeClr val="dk1"/>
                </a:solidFill>
              </a:rPr>
              <a:t>bilGe0699</a:t>
            </a:r>
            <a:r>
              <a:rPr lang="tr" sz="1100">
                <a:solidFill>
                  <a:schemeClr val="dk1"/>
                </a:solidFill>
              </a:rPr>
              <a:t> şifresi yerine </a:t>
            </a:r>
            <a:r>
              <a:rPr b="1" lang="tr" sz="1100">
                <a:solidFill>
                  <a:schemeClr val="dk1"/>
                </a:solidFill>
              </a:rPr>
              <a:t>bilGe0699+FaCe</a:t>
            </a:r>
            <a:r>
              <a:rPr lang="tr" sz="1100">
                <a:solidFill>
                  <a:schemeClr val="dk1"/>
                </a:solidFill>
              </a:rPr>
              <a:t> şifresini tercih edebilirsiniz.</a:t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KİŞİSEL BİLGİLERİN KORUNMASI</a:t>
            </a:r>
            <a:endParaRPr/>
          </a:p>
        </p:txBody>
      </p:sp>
      <p:sp>
        <p:nvSpPr>
          <p:cNvPr id="127" name="Google Shape;12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2743200" rtl="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700">
                <a:solidFill>
                  <a:schemeClr val="dk1"/>
                </a:solidFill>
              </a:rPr>
              <a:t>Parola Güvenlik Düzeyleri</a:t>
            </a:r>
            <a:endParaRPr b="1" sz="1700">
              <a:solidFill>
                <a:schemeClr val="dk1"/>
              </a:solidFill>
            </a:endParaRPr>
          </a:p>
          <a:p>
            <a:pPr indent="-298450" lvl="0" marL="3200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tr" sz="1100">
                <a:solidFill>
                  <a:schemeClr val="dk1"/>
                </a:solidFill>
              </a:rPr>
              <a:t>tekin</a:t>
            </a:r>
            <a:r>
              <a:rPr lang="tr" sz="1100">
                <a:solidFill>
                  <a:schemeClr val="dk1"/>
                </a:solidFill>
              </a:rPr>
              <a:t> → Çok Zayıf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3200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tr" sz="1100">
                <a:solidFill>
                  <a:schemeClr val="dk1"/>
                </a:solidFill>
              </a:rPr>
              <a:t>tekin4025</a:t>
            </a:r>
            <a:r>
              <a:rPr lang="tr" sz="1100">
                <a:solidFill>
                  <a:schemeClr val="dk1"/>
                </a:solidFill>
              </a:rPr>
              <a:t> → Zayıf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3200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tr" sz="1100">
                <a:solidFill>
                  <a:schemeClr val="dk1"/>
                </a:solidFill>
              </a:rPr>
              <a:t>TeKiN4025</a:t>
            </a:r>
            <a:r>
              <a:rPr lang="tr" sz="1100">
                <a:solidFill>
                  <a:schemeClr val="dk1"/>
                </a:solidFill>
              </a:rPr>
              <a:t> → Orta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3200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tr" sz="1100">
                <a:solidFill>
                  <a:schemeClr val="dk1"/>
                </a:solidFill>
              </a:rPr>
              <a:t>TeKiN_4025</a:t>
            </a:r>
            <a:r>
              <a:rPr lang="tr" sz="1100">
                <a:solidFill>
                  <a:schemeClr val="dk1"/>
                </a:solidFill>
              </a:rPr>
              <a:t> → Güçlü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3200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tr" sz="1100">
                <a:solidFill>
                  <a:schemeClr val="dk1"/>
                </a:solidFill>
              </a:rPr>
              <a:t>@TeKiN_4025</a:t>
            </a:r>
            <a:r>
              <a:rPr lang="tr" sz="1100">
                <a:solidFill>
                  <a:schemeClr val="dk1"/>
                </a:solidFill>
              </a:rPr>
              <a:t>* → Çok Güçlü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tr" sz="1400">
                <a:solidFill>
                  <a:schemeClr val="dk1"/>
                </a:solidFill>
              </a:rPr>
              <a:t>Parola oluşturma ilkelerini kullanarak güçlü bir parola oluşturunuz.</a:t>
            </a:r>
            <a:endParaRPr b="1"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KİŞİSEL BİLGİLERİN KORUNMASI</a:t>
            </a:r>
            <a:endParaRPr/>
          </a:p>
        </p:txBody>
      </p:sp>
      <p:sp>
        <p:nvSpPr>
          <p:cNvPr id="133" name="Google Shape;133;p26"/>
          <p:cNvSpPr txBox="1"/>
          <p:nvPr>
            <p:ph idx="1" type="body"/>
          </p:nvPr>
        </p:nvSpPr>
        <p:spPr>
          <a:xfrm>
            <a:off x="1711375" y="1152475"/>
            <a:ext cx="51684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b="1" lang="tr" sz="1700">
                <a:solidFill>
                  <a:schemeClr val="dk1"/>
                </a:solidFill>
              </a:rPr>
              <a:t>2. Gizlilik Ayarlarını Kontrol Etme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lang="tr" sz="1100">
                <a:solidFill>
                  <a:schemeClr val="dk1"/>
                </a:solidFill>
              </a:rPr>
              <a:t>Sosyal medya hesaplarınızdaki ve diğer uygulamalardaki gizlilik ayarlarını düzenli olarak kontrol etmelisiniz. Bu ayarlar, paylaştığınız içerikleri kimlerin görebileceğini belirler.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lang="tr" sz="1100">
                <a:solidFill>
                  <a:schemeClr val="dk1"/>
                </a:solidFill>
              </a:rPr>
              <a:t>Örneğin, sosyal medya gönderilerinizi sadece arkadaşlarınızın görebileceği şekilde ayarlayabilirsiniz. Bu sayede kişisel bilgilerinizin herkesin erişimine açık olmasını engellemiş olursunuz.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KİŞİSEL BİLGİLERİN KORUNMASI</a:t>
            </a:r>
            <a:endParaRPr/>
          </a:p>
        </p:txBody>
      </p:sp>
      <p:sp>
        <p:nvSpPr>
          <p:cNvPr id="139" name="Google Shape;139;p27"/>
          <p:cNvSpPr txBox="1"/>
          <p:nvPr>
            <p:ph idx="1" type="body"/>
          </p:nvPr>
        </p:nvSpPr>
        <p:spPr>
          <a:xfrm>
            <a:off x="1703100" y="1152475"/>
            <a:ext cx="51930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b="1" lang="tr" sz="1700">
                <a:solidFill>
                  <a:schemeClr val="dk1"/>
                </a:solidFill>
              </a:rPr>
              <a:t>3. İki Faktörlü Doğrulama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lang="tr" sz="1100">
                <a:solidFill>
                  <a:schemeClr val="dk1"/>
                </a:solidFill>
              </a:rPr>
              <a:t>İki faktörlü doğrulama, hesabınıza ekstra bir güvenlik katmanı ekler. Bu özellik etkinleştirildiğinde, şifrenizi girdikten sonra telefonunuza, e-posta adresinize gönderilen bir kod veya bir uygulama üzerinden oluşturulan bir kod ile kimliğinizi doğrulamanız istenir.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lang="tr" sz="1100">
                <a:solidFill>
                  <a:schemeClr val="dk1"/>
                </a:solidFill>
              </a:rPr>
              <a:t>Şifreniz çalınsa bile, bu ikinci adımı geçemeyen kötü niyetli kişiler hesabınıza erişemez.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KİŞİSEL BİLGİLERİN KORUNMASI</a:t>
            </a:r>
            <a:endParaRPr/>
          </a:p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1703100" y="1152475"/>
            <a:ext cx="5184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b="1" lang="tr" sz="1700">
                <a:solidFill>
                  <a:schemeClr val="dk1"/>
                </a:solidFill>
              </a:rPr>
              <a:t>4. Güvenli Bağlantılar Kullanma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lang="tr" sz="1100">
                <a:solidFill>
                  <a:schemeClr val="dk1"/>
                </a:solidFill>
              </a:rPr>
              <a:t>İnternete bağlandığınız ağın güvenli olduğundan emin olun. Özellikle halka açık, şifresiz Wi-Fi ağları güvenli değildir. Bu ağları kullanırken bankacılık işlemleri gibi hassas bilgilerinizi girmemelisiniz.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lang="tr" sz="1100">
                <a:solidFill>
                  <a:schemeClr val="dk1"/>
                </a:solidFill>
              </a:rPr>
              <a:t>Güvenli web siteleri genellikle </a:t>
            </a:r>
            <a:r>
              <a:rPr b="1" lang="tr" sz="1100">
                <a:solidFill>
                  <a:schemeClr val="dk1"/>
                </a:solidFill>
              </a:rPr>
              <a:t>https://</a:t>
            </a:r>
            <a:r>
              <a:rPr lang="tr" sz="1100">
                <a:solidFill>
                  <a:schemeClr val="dk1"/>
                </a:solidFill>
              </a:rPr>
              <a:t> ile başlar ve adres çubuğunda bir kilit simgesi bulunur. Bu simge, siteyle aranızdaki bağlantının şifrelendiğini gösterir.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BİLGİ GÜVENLİĞİ VE BİLGİ KORUMA YÖNTEMLERİ</a:t>
            </a:r>
            <a:endParaRPr/>
          </a:p>
        </p:txBody>
      </p:sp>
      <p:sp>
        <p:nvSpPr>
          <p:cNvPr id="151" name="Google Shape;151;p29"/>
          <p:cNvSpPr txBox="1"/>
          <p:nvPr>
            <p:ph idx="1" type="body"/>
          </p:nvPr>
        </p:nvSpPr>
        <p:spPr>
          <a:xfrm>
            <a:off x="1694850" y="1152475"/>
            <a:ext cx="52095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Günümüz koşullarında kişilerin ve kurumların en önemli değerlerinden birisi </a:t>
            </a:r>
            <a:r>
              <a:rPr b="1" lang="tr" sz="1100">
                <a:solidFill>
                  <a:schemeClr val="dk1"/>
                </a:solidFill>
              </a:rPr>
              <a:t>“</a:t>
            </a:r>
            <a:r>
              <a:rPr b="1" lang="tr" sz="1100">
                <a:solidFill>
                  <a:schemeClr val="dk1"/>
                </a:solidFill>
              </a:rPr>
              <a:t>Bilgi”</a:t>
            </a:r>
            <a:r>
              <a:rPr lang="tr" sz="1100">
                <a:solidFill>
                  <a:schemeClr val="dk1"/>
                </a:solidFill>
              </a:rPr>
              <a:t>dir. Önceden basılı ortamlarda veya hafızada saklanan bilgi, bilişim teknolojilerinin gelişmesiyle birlikte artık dijital ortamlarda saklanmaktadır.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tr" sz="1100">
                <a:solidFill>
                  <a:schemeClr val="dk1"/>
                </a:solidFill>
              </a:rPr>
              <a:t>Bilgi güvenliği demek, sadece bilginin gizli tutulması anlamına gelmemektedir. Bilgi güvenliği </a:t>
            </a:r>
            <a:r>
              <a:rPr b="1" lang="tr" sz="1100">
                <a:solidFill>
                  <a:schemeClr val="dk1"/>
                </a:solidFill>
              </a:rPr>
              <a:t>Gizlilik, Bütünlük ve Erişilebilirlik</a:t>
            </a:r>
            <a:r>
              <a:rPr lang="tr" sz="1100">
                <a:solidFill>
                  <a:schemeClr val="dk1"/>
                </a:solidFill>
              </a:rPr>
              <a:t> olmak üzere üç temel unsurdan oluşur.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b="1" lang="tr" sz="1700">
                <a:solidFill>
                  <a:schemeClr val="dk1"/>
                </a:solidFill>
              </a:rPr>
              <a:t>Bilgi Güvenliği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tr" sz="1300">
                <a:solidFill>
                  <a:schemeClr val="dk1"/>
                </a:solidFill>
              </a:rPr>
              <a:t>Gizlilik</a:t>
            </a:r>
            <a:endParaRPr b="1" sz="13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tr" sz="1100">
                <a:solidFill>
                  <a:schemeClr val="dk1"/>
                </a:solidFill>
              </a:rPr>
              <a:t>Bilginin yetkisiz kişilerin eline geçmemesi durumudur.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tr" sz="1300">
                <a:solidFill>
                  <a:schemeClr val="dk1"/>
                </a:solidFill>
              </a:rPr>
              <a:t>Bütünlük</a:t>
            </a:r>
            <a:endParaRPr b="1" sz="13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tr" sz="1100">
                <a:solidFill>
                  <a:schemeClr val="dk1"/>
                </a:solidFill>
              </a:rPr>
              <a:t>Bilginin yetkisiz kişiler tarafından değiştirilmesi veya silinmesine karşı korunmasıdır.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tr" sz="1300">
                <a:solidFill>
                  <a:schemeClr val="dk1"/>
                </a:solidFill>
              </a:rPr>
              <a:t>Erişilebilirlik</a:t>
            </a:r>
            <a:endParaRPr b="1" sz="1300">
              <a:solidFill>
                <a:schemeClr val="dk1"/>
              </a:solidFill>
            </a:endParaRPr>
          </a:p>
          <a:p>
            <a:pPr indent="-293211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tr" sz="1100">
                <a:solidFill>
                  <a:schemeClr val="dk1"/>
                </a:solidFill>
              </a:rPr>
              <a:t>Bilginin ihtiyaç halinde yetkili kişilerce ulaşılabilecek ve kullanılabilecek şekilde korunmasıdır.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BİLGİ GÜVENLİĞİ VE BİLGİ KORUMA YÖNTEMLERİ</a:t>
            </a:r>
            <a:endParaRPr/>
          </a:p>
        </p:txBody>
      </p:sp>
      <p:sp>
        <p:nvSpPr>
          <p:cNvPr id="157" name="Google Shape;157;p30"/>
          <p:cNvSpPr txBox="1"/>
          <p:nvPr>
            <p:ph idx="1" type="body"/>
          </p:nvPr>
        </p:nvSpPr>
        <p:spPr>
          <a:xfrm>
            <a:off x="1678350" y="1152475"/>
            <a:ext cx="51849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700">
                <a:solidFill>
                  <a:schemeClr val="dk1"/>
                </a:solidFill>
              </a:rPr>
              <a:t>Örnek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r" sz="1100">
                <a:solidFill>
                  <a:schemeClr val="dk1"/>
                </a:solidFill>
              </a:rPr>
              <a:t>Bir iş yerinde kullanılan programda, yönetici ve personel olmak üzere farklı yetkilere sahip iki tür kullanıcı vardır.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Yönetici:</a:t>
            </a:r>
            <a:r>
              <a:rPr lang="tr" sz="1100">
                <a:solidFill>
                  <a:schemeClr val="dk1"/>
                </a:solidFill>
              </a:rPr>
              <a:t> Kendine ait parola ile giriş yaptığında tüm işlemleri yapabilmektedir.</a:t>
            </a:r>
            <a:br>
              <a:rPr lang="tr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100">
                <a:solidFill>
                  <a:schemeClr val="dk1"/>
                </a:solidFill>
              </a:rPr>
              <a:t>Personel:</a:t>
            </a:r>
            <a:r>
              <a:rPr lang="tr" sz="1100">
                <a:solidFill>
                  <a:schemeClr val="dk1"/>
                </a:solidFill>
              </a:rPr>
              <a:t> Sadece programda yapılan işlemleri görme yetkisine sahip; hiçbir değişiklik ve düzenleme yapamamaktadır.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300">
                <a:solidFill>
                  <a:schemeClr val="dk1"/>
                </a:solidFill>
              </a:rPr>
              <a:t>Yukarıdaki örnek bilgi güvenliği açısından incelendiğinde;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01. Gizlili</a:t>
            </a:r>
            <a:r>
              <a:rPr b="1" lang="tr" sz="1100">
                <a:solidFill>
                  <a:schemeClr val="dk1"/>
                </a:solidFill>
              </a:rPr>
              <a:t>k</a:t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lang="tr" sz="1100">
                <a:solidFill>
                  <a:schemeClr val="dk1"/>
                </a:solidFill>
              </a:rPr>
              <a:t>Yöneticinin programda şifre kullanması ve başkalarıyla bu şifreyi paylaşmaması, bilginin gizliliğidir.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02. Bütünlük</a:t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lang="tr" sz="1100">
                <a:solidFill>
                  <a:schemeClr val="dk1"/>
                </a:solidFill>
              </a:rPr>
              <a:t>Personelin bilgiyi değiştirememesi veya silememesi bilginin bütünlüğünün korunmasıdır.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tr" sz="1100">
                <a:solidFill>
                  <a:schemeClr val="dk1"/>
                </a:solidFill>
              </a:rPr>
              <a:t>03. Erişilebilirlik</a:t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Char char="➢"/>
            </a:pPr>
            <a:r>
              <a:rPr lang="tr" sz="1100">
                <a:solidFill>
                  <a:schemeClr val="dk1"/>
                </a:solidFill>
              </a:rPr>
              <a:t>Yönetici ve personelin ayrı ayrı şifrelerle farklı ihtiyaçlar için programı kullanabilmeleri, bilginin erişilebilirliğidir.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